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y="5143500" cx="9144000"/>
  <p:notesSz cx="6858000" cy="9144000"/>
  <p:embeddedFontLst>
    <p:embeddedFont>
      <p:font typeface="Mulish"/>
      <p:regular r:id="rId35"/>
      <p:bold r:id="rId36"/>
      <p:italic r:id="rId37"/>
      <p:boldItalic r:id="rId38"/>
    </p:embeddedFont>
    <p:embeddedFont>
      <p:font typeface="Proxima Nova"/>
      <p:regular r:id="rId39"/>
      <p:bold r:id="rId40"/>
      <p:italic r:id="rId41"/>
      <p:boldItalic r:id="rId42"/>
    </p:embeddedFont>
    <p:embeddedFont>
      <p:font typeface="Playfair Display"/>
      <p:regular r:id="rId43"/>
      <p:bold r:id="rId44"/>
      <p:italic r:id="rId45"/>
      <p:boldItalic r:id="rId46"/>
    </p:embeddedFont>
    <p:embeddedFont>
      <p:font typeface="Pacifico"/>
      <p:regular r:id="rId47"/>
    </p:embeddedFont>
    <p:embeddedFont>
      <p:font typeface="Old Standard TT"/>
      <p:regular r:id="rId48"/>
      <p:bold r:id="rId49"/>
      <p: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606BB70-4A76-4BA9-ABEF-33800C6544C8}">
  <a:tblStyle styleId="{0606BB70-4A76-4BA9-ABEF-33800C6544C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roximaNova-bold.fntdata"/><Relationship Id="rId42" Type="http://schemas.openxmlformats.org/officeDocument/2006/relationships/font" Target="fonts/ProximaNova-boldItalic.fntdata"/><Relationship Id="rId41" Type="http://schemas.openxmlformats.org/officeDocument/2006/relationships/font" Target="fonts/ProximaNova-italic.fntdata"/><Relationship Id="rId44" Type="http://schemas.openxmlformats.org/officeDocument/2006/relationships/font" Target="fonts/PlayfairDisplay-bold.fntdata"/><Relationship Id="rId43" Type="http://schemas.openxmlformats.org/officeDocument/2006/relationships/font" Target="fonts/PlayfairDisplay-regular.fntdata"/><Relationship Id="rId46" Type="http://schemas.openxmlformats.org/officeDocument/2006/relationships/font" Target="fonts/PlayfairDisplay-boldItalic.fntdata"/><Relationship Id="rId45" Type="http://schemas.openxmlformats.org/officeDocument/2006/relationships/font" Target="fonts/PlayfairDisplay-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OldStandardTT-regular.fntdata"/><Relationship Id="rId47" Type="http://schemas.openxmlformats.org/officeDocument/2006/relationships/font" Target="fonts/Pacifico-regular.fntdata"/><Relationship Id="rId49" Type="http://schemas.openxmlformats.org/officeDocument/2006/relationships/font" Target="fonts/OldStandardTT-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font" Target="fonts/Mulish-regular.fntdata"/><Relationship Id="rId34" Type="http://schemas.openxmlformats.org/officeDocument/2006/relationships/slide" Target="slides/slide28.xml"/><Relationship Id="rId37" Type="http://schemas.openxmlformats.org/officeDocument/2006/relationships/font" Target="fonts/Mulish-italic.fntdata"/><Relationship Id="rId36" Type="http://schemas.openxmlformats.org/officeDocument/2006/relationships/font" Target="fonts/Mulish-bold.fntdata"/><Relationship Id="rId39" Type="http://schemas.openxmlformats.org/officeDocument/2006/relationships/font" Target="fonts/ProximaNova-regular.fntdata"/><Relationship Id="rId38" Type="http://schemas.openxmlformats.org/officeDocument/2006/relationships/font" Target="fonts/Mulish-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0" Type="http://schemas.openxmlformats.org/officeDocument/2006/relationships/font" Target="fonts/OldStandardTT-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gif>
</file>

<file path=ppt/media/image12.gif>
</file>

<file path=ppt/media/image2.jpg>
</file>

<file path=ppt/media/image3.png>
</file>

<file path=ppt/media/image4.png>
</file>

<file path=ppt/media/image5.gif>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19934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199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051835cbae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051835cbae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051835cbae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051835cbae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c6f919934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c6f91993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051835cbae_12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051835cbae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051835cbae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051835cbae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051835cbae_2_6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051835cbae_2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51835cbae_2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051835cbae_2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051835cbae_2_6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051835cbae_2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051835cbae_2_8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051835cbae_2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051835cbae_10_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051835cbae_1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c6f919934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c6f91993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051835cbae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051835cbae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051835cbae_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051835cbae_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04a7ef843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04a7ef843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051835cbae_8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051835cbae_8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051835cbae_1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051835cbae_1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04a678ba2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04a678ba2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04a7ef843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04a7ef843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02c9be4c2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02c9be4c2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04a7ef843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04a7ef843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04a678ba23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04a678ba23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c6f919934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c6f91993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051835cbae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051835cbae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051835cbae_2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051835cba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051835cbae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051835cbae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051835cbae_4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051835cbae_4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051835cbae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051835cbae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gif"/><Relationship Id="rId4" Type="http://schemas.openxmlformats.org/officeDocument/2006/relationships/image" Target="../media/image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machinelearningspace.com/2d-object-tracking-using-kalman-filter/" TargetMode="External"/><Relationship Id="rId4" Type="http://schemas.openxmlformats.org/officeDocument/2006/relationships/hyperlink" Target="https://ieeexplore.ieee.org/document/7161621" TargetMode="External"/><Relationship Id="rId5" Type="http://schemas.openxmlformats.org/officeDocument/2006/relationships/hyperlink" Target="https://www.cs.montana.edu/techreports/1314/Le.pdf" TargetMode="External"/><Relationship Id="rId6" Type="http://schemas.openxmlformats.org/officeDocument/2006/relationships/hyperlink" Target="https://www.youtube.com/watch?v=GDBgjarx1FY" TargetMode="External"/><Relationship Id="rId7" Type="http://schemas.openxmlformats.org/officeDocument/2006/relationships/hyperlink" Target="https://www.youtube.com/watch?v=nt3D26lrkho" TargetMode="External"/><Relationship Id="rId8" Type="http://schemas.openxmlformats.org/officeDocument/2006/relationships/hyperlink" Target="https://www.youtube.com/watch?v=QuUxHIVUoaY"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gif"/><Relationship Id="rId4"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468300" y="1055950"/>
            <a:ext cx="8207400" cy="1883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solidFill>
                  <a:schemeClr val="dk1"/>
                </a:solidFill>
                <a:latin typeface="Mulish"/>
                <a:ea typeface="Mulish"/>
                <a:cs typeface="Mulish"/>
                <a:sym typeface="Mulish"/>
              </a:rPr>
              <a:t>Vehicle Counting Method</a:t>
            </a:r>
            <a:endParaRPr b="1">
              <a:solidFill>
                <a:schemeClr val="dk1"/>
              </a:solidFill>
              <a:latin typeface="Mulish"/>
              <a:ea typeface="Mulish"/>
              <a:cs typeface="Mulish"/>
              <a:sym typeface="Mulish"/>
            </a:endParaRPr>
          </a:p>
          <a:p>
            <a:pPr indent="0" lvl="0" marL="0" rtl="0" algn="l">
              <a:spcBef>
                <a:spcPts val="0"/>
              </a:spcBef>
              <a:spcAft>
                <a:spcPts val="0"/>
              </a:spcAft>
              <a:buNone/>
            </a:pPr>
            <a:r>
              <a:rPr lang="en">
                <a:solidFill>
                  <a:schemeClr val="lt1"/>
                </a:solidFill>
                <a:latin typeface="Mulish"/>
                <a:ea typeface="Mulish"/>
                <a:cs typeface="Mulish"/>
                <a:sym typeface="Mulish"/>
              </a:rPr>
              <a:t>Based</a:t>
            </a:r>
            <a:r>
              <a:rPr b="1" lang="en">
                <a:solidFill>
                  <a:schemeClr val="lt1"/>
                </a:solidFill>
                <a:latin typeface="Mulish"/>
                <a:ea typeface="Mulish"/>
                <a:cs typeface="Mulish"/>
                <a:sym typeface="Mulish"/>
              </a:rPr>
              <a:t> </a:t>
            </a:r>
            <a:r>
              <a:rPr lang="en">
                <a:solidFill>
                  <a:schemeClr val="lt1"/>
                </a:solidFill>
                <a:latin typeface="Mulish"/>
                <a:ea typeface="Mulish"/>
                <a:cs typeface="Mulish"/>
                <a:sym typeface="Mulish"/>
              </a:rPr>
              <a:t>on </a:t>
            </a:r>
            <a:r>
              <a:rPr lang="en">
                <a:latin typeface="Mulish"/>
                <a:ea typeface="Mulish"/>
                <a:cs typeface="Mulish"/>
                <a:sym typeface="Mulish"/>
              </a:rPr>
              <a:t>Digital Image Processing Algorithms</a:t>
            </a:r>
            <a:endParaRPr>
              <a:latin typeface="Mulish"/>
              <a:ea typeface="Mulish"/>
              <a:cs typeface="Mulish"/>
              <a:sym typeface="Mulish"/>
            </a:endParaRPr>
          </a:p>
        </p:txBody>
      </p:sp>
      <p:sp>
        <p:nvSpPr>
          <p:cNvPr id="60" name="Google Shape;60;p13"/>
          <p:cNvSpPr txBox="1"/>
          <p:nvPr>
            <p:ph idx="1" type="subTitle"/>
          </p:nvPr>
        </p:nvSpPr>
        <p:spPr>
          <a:xfrm>
            <a:off x="512700" y="4168639"/>
            <a:ext cx="8118600" cy="787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EFEFEF"/>
                </a:solidFill>
                <a:latin typeface="Mulish"/>
                <a:ea typeface="Mulish"/>
                <a:cs typeface="Mulish"/>
                <a:sym typeface="Mulish"/>
              </a:rPr>
              <a:t>Monsoon 2021 </a:t>
            </a:r>
            <a:endParaRPr>
              <a:solidFill>
                <a:srgbClr val="EFEFEF"/>
              </a:solidFill>
              <a:latin typeface="Mulish"/>
              <a:ea typeface="Mulish"/>
              <a:cs typeface="Mulish"/>
              <a:sym typeface="Mulish"/>
            </a:endParaRPr>
          </a:p>
        </p:txBody>
      </p:sp>
      <p:sp>
        <p:nvSpPr>
          <p:cNvPr id="61" name="Google Shape;61;p13"/>
          <p:cNvSpPr txBox="1"/>
          <p:nvPr/>
        </p:nvSpPr>
        <p:spPr>
          <a:xfrm>
            <a:off x="512700" y="3768450"/>
            <a:ext cx="5376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F3F3F3"/>
                </a:solidFill>
                <a:latin typeface="Mulish"/>
                <a:ea typeface="Mulish"/>
                <a:cs typeface="Mulish"/>
                <a:sym typeface="Mulish"/>
              </a:rPr>
              <a:t>DIGITAL IMAGE PROCESSING - CS7.404.M21</a:t>
            </a:r>
            <a:endParaRPr sz="1800">
              <a:solidFill>
                <a:srgbClr val="F3F3F3"/>
              </a:solidFill>
              <a:latin typeface="Mulish"/>
              <a:ea typeface="Mulish"/>
              <a:cs typeface="Mulish"/>
              <a:sym typeface="Mulish"/>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00" y="257175"/>
            <a:ext cx="8520600" cy="61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600">
                <a:latin typeface="Mulish"/>
                <a:ea typeface="Mulish"/>
                <a:cs typeface="Mulish"/>
                <a:sym typeface="Mulish"/>
              </a:rPr>
              <a:t>Motion Analysis</a:t>
            </a:r>
            <a:endParaRPr b="1" sz="2600">
              <a:latin typeface="Mulish"/>
              <a:ea typeface="Mulish"/>
              <a:cs typeface="Mulish"/>
              <a:sym typeface="Mulish"/>
            </a:endParaRPr>
          </a:p>
        </p:txBody>
      </p:sp>
      <p:sp>
        <p:nvSpPr>
          <p:cNvPr id="127" name="Google Shape;127;p22"/>
          <p:cNvSpPr txBox="1"/>
          <p:nvPr>
            <p:ph idx="1" type="body"/>
          </p:nvPr>
        </p:nvSpPr>
        <p:spPr>
          <a:xfrm>
            <a:off x="311700" y="1636475"/>
            <a:ext cx="4260300" cy="34350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ulish"/>
              <a:buChar char="●"/>
            </a:pPr>
            <a:r>
              <a:rPr lang="en" sz="1500">
                <a:latin typeface="Mulish"/>
                <a:ea typeface="Mulish"/>
                <a:cs typeface="Mulish"/>
                <a:sym typeface="Mulish"/>
              </a:rPr>
              <a:t>Took differences of  frames by subtracting two sequential pair of generated binary images.</a:t>
            </a:r>
            <a:br>
              <a:rPr lang="en" sz="1500">
                <a:latin typeface="Mulish"/>
                <a:ea typeface="Mulish"/>
                <a:cs typeface="Mulish"/>
                <a:sym typeface="Mulish"/>
              </a:rPr>
            </a:br>
            <a:endParaRPr sz="1500">
              <a:latin typeface="Mulish"/>
              <a:ea typeface="Mulish"/>
              <a:cs typeface="Mulish"/>
              <a:sym typeface="Mulish"/>
            </a:endParaRPr>
          </a:p>
          <a:p>
            <a:pPr indent="0" lvl="0" marL="457200" rtl="0" algn="l">
              <a:lnSpc>
                <a:spcPct val="115000"/>
              </a:lnSpc>
              <a:spcBef>
                <a:spcPts val="1200"/>
              </a:spcBef>
              <a:spcAft>
                <a:spcPts val="1200"/>
              </a:spcAft>
              <a:buNone/>
            </a:pPr>
            <a:r>
              <a:rPr b="1" lang="en" sz="1500">
                <a:latin typeface="Playfair Display"/>
                <a:ea typeface="Playfair Display"/>
                <a:cs typeface="Playfair Display"/>
                <a:sym typeface="Playfair Display"/>
              </a:rPr>
              <a:t>BI ( S (F</a:t>
            </a:r>
            <a:r>
              <a:rPr b="1" baseline="-25000" lang="en" sz="1500">
                <a:latin typeface="Playfair Display"/>
                <a:ea typeface="Playfair Display"/>
                <a:cs typeface="Playfair Display"/>
                <a:sym typeface="Playfair Display"/>
              </a:rPr>
              <a:t>n-1</a:t>
            </a:r>
            <a:r>
              <a:rPr b="1" lang="en" sz="1500">
                <a:latin typeface="Playfair Display"/>
                <a:ea typeface="Playfair Display"/>
                <a:cs typeface="Playfair Display"/>
                <a:sym typeface="Playfair Display"/>
              </a:rPr>
              <a:t>) ∩ S (F</a:t>
            </a:r>
            <a:r>
              <a:rPr b="1" baseline="-25000" lang="en" sz="1500">
                <a:latin typeface="Playfair Display"/>
                <a:ea typeface="Playfair Display"/>
                <a:cs typeface="Playfair Display"/>
                <a:sym typeface="Playfair Display"/>
              </a:rPr>
              <a:t>n</a:t>
            </a:r>
            <a:r>
              <a:rPr b="1" lang="en" sz="1500">
                <a:latin typeface="Playfair Display"/>
                <a:ea typeface="Playfair Display"/>
                <a:cs typeface="Playfair Display"/>
                <a:sym typeface="Playfair Display"/>
              </a:rPr>
              <a:t>) ) – BI( S (F</a:t>
            </a:r>
            <a:r>
              <a:rPr b="1" baseline="-25000" lang="en" sz="1500">
                <a:latin typeface="Playfair Display"/>
                <a:ea typeface="Playfair Display"/>
                <a:cs typeface="Playfair Display"/>
                <a:sym typeface="Playfair Display"/>
              </a:rPr>
              <a:t>n</a:t>
            </a:r>
            <a:r>
              <a:rPr b="1" lang="en" sz="1500">
                <a:latin typeface="Playfair Display"/>
                <a:ea typeface="Playfair Display"/>
                <a:cs typeface="Playfair Display"/>
                <a:sym typeface="Playfair Display"/>
              </a:rPr>
              <a:t>) ∩ S (F</a:t>
            </a:r>
            <a:r>
              <a:rPr b="1" baseline="-25000" lang="en" sz="1500">
                <a:latin typeface="Playfair Display"/>
                <a:ea typeface="Playfair Display"/>
                <a:cs typeface="Playfair Display"/>
                <a:sym typeface="Playfair Display"/>
              </a:rPr>
              <a:t>n+1</a:t>
            </a:r>
            <a:r>
              <a:rPr b="1" lang="en" sz="1500">
                <a:latin typeface="Playfair Display"/>
                <a:ea typeface="Playfair Display"/>
                <a:cs typeface="Playfair Display"/>
                <a:sym typeface="Playfair Display"/>
              </a:rPr>
              <a:t>) )</a:t>
            </a:r>
            <a:endParaRPr sz="1500">
              <a:latin typeface="Mulish"/>
              <a:ea typeface="Mulish"/>
              <a:cs typeface="Mulish"/>
              <a:sym typeface="Mulish"/>
            </a:endParaRPr>
          </a:p>
        </p:txBody>
      </p:sp>
      <p:sp>
        <p:nvSpPr>
          <p:cNvPr id="128" name="Google Shape;128;p22"/>
          <p:cNvSpPr txBox="1"/>
          <p:nvPr>
            <p:ph idx="4294967295" type="body"/>
          </p:nvPr>
        </p:nvSpPr>
        <p:spPr>
          <a:xfrm>
            <a:off x="4571975" y="1636475"/>
            <a:ext cx="4260300" cy="33099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ulish"/>
              <a:buChar char="●"/>
            </a:pPr>
            <a:r>
              <a:rPr lang="en" sz="1500">
                <a:latin typeface="Mulish"/>
                <a:ea typeface="Mulish"/>
                <a:cs typeface="Mulish"/>
                <a:sym typeface="Mulish"/>
              </a:rPr>
              <a:t>Background is constructed in  the config step using “moving average method”.</a:t>
            </a:r>
            <a:br>
              <a:rPr lang="en" sz="1500">
                <a:latin typeface="Mulish"/>
                <a:ea typeface="Mulish"/>
                <a:cs typeface="Mulish"/>
                <a:sym typeface="Mulish"/>
              </a:rPr>
            </a:br>
            <a:endParaRPr sz="1500">
              <a:latin typeface="Mulish"/>
              <a:ea typeface="Mulish"/>
              <a:cs typeface="Mulish"/>
              <a:sym typeface="Mulish"/>
            </a:endParaRPr>
          </a:p>
          <a:p>
            <a:pPr indent="-323850" lvl="0" marL="457200" rtl="0" algn="l">
              <a:lnSpc>
                <a:spcPct val="115000"/>
              </a:lnSpc>
              <a:spcBef>
                <a:spcPts val="0"/>
              </a:spcBef>
              <a:spcAft>
                <a:spcPts val="0"/>
              </a:spcAft>
              <a:buSzPts val="1500"/>
              <a:buFont typeface="Mulish"/>
              <a:buChar char="●"/>
            </a:pPr>
            <a:r>
              <a:rPr lang="en" sz="1500">
                <a:latin typeface="Mulish"/>
                <a:ea typeface="Mulish"/>
                <a:cs typeface="Mulish"/>
                <a:sym typeface="Mulish"/>
              </a:rPr>
              <a:t>Thresholding is applied on frame differences to obtain binary image</a:t>
            </a:r>
            <a:br>
              <a:rPr lang="en" sz="1500">
                <a:latin typeface="Mulish"/>
                <a:ea typeface="Mulish"/>
                <a:cs typeface="Mulish"/>
                <a:sym typeface="Mulish"/>
              </a:rPr>
            </a:br>
            <a:endParaRPr sz="1500">
              <a:latin typeface="Mulish"/>
              <a:ea typeface="Mulish"/>
              <a:cs typeface="Mulish"/>
              <a:sym typeface="Mulish"/>
            </a:endParaRPr>
          </a:p>
          <a:p>
            <a:pPr indent="-298450" lvl="0" marL="457200" rtl="0" algn="l">
              <a:lnSpc>
                <a:spcPct val="115000"/>
              </a:lnSpc>
              <a:spcBef>
                <a:spcPts val="0"/>
              </a:spcBef>
              <a:spcAft>
                <a:spcPts val="0"/>
              </a:spcAft>
              <a:buSzPts val="1100"/>
              <a:buFont typeface="Mulish"/>
              <a:buChar char="●"/>
            </a:pPr>
            <a:r>
              <a:rPr lang="en" sz="1500">
                <a:latin typeface="Mulish"/>
                <a:ea typeface="Mulish"/>
                <a:cs typeface="Mulish"/>
                <a:sym typeface="Mulish"/>
              </a:rPr>
              <a:t>Iterative dilation followed by closing operation is performed on the difference image to better segment the vehicle and find contours on it.</a:t>
            </a:r>
            <a:br>
              <a:rPr lang="en" sz="1500">
                <a:latin typeface="Mulish"/>
                <a:ea typeface="Mulish"/>
                <a:cs typeface="Mulish"/>
                <a:sym typeface="Mulish"/>
              </a:rPr>
            </a:br>
            <a:endParaRPr sz="1500">
              <a:latin typeface="Mulish"/>
              <a:ea typeface="Mulish"/>
              <a:cs typeface="Mulish"/>
              <a:sym typeface="Mulish"/>
            </a:endParaRPr>
          </a:p>
        </p:txBody>
      </p:sp>
      <p:sp>
        <p:nvSpPr>
          <p:cNvPr id="129" name="Google Shape;129;p22"/>
          <p:cNvSpPr txBox="1"/>
          <p:nvPr/>
        </p:nvSpPr>
        <p:spPr>
          <a:xfrm>
            <a:off x="1443800" y="1007100"/>
            <a:ext cx="19671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Proposed In Paper </a:t>
            </a:r>
            <a:endParaRPr b="1" sz="1600">
              <a:latin typeface="Mulish"/>
              <a:ea typeface="Mulish"/>
              <a:cs typeface="Mulish"/>
              <a:sym typeface="Mulish"/>
            </a:endParaRPr>
          </a:p>
        </p:txBody>
      </p:sp>
      <p:sp>
        <p:nvSpPr>
          <p:cNvPr id="130" name="Google Shape;130;p22"/>
          <p:cNvSpPr txBox="1"/>
          <p:nvPr/>
        </p:nvSpPr>
        <p:spPr>
          <a:xfrm>
            <a:off x="5796200" y="1007100"/>
            <a:ext cx="19671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Modification</a:t>
            </a:r>
            <a:endParaRPr b="1" sz="1600">
              <a:latin typeface="Mulish"/>
              <a:ea typeface="Mulish"/>
              <a:cs typeface="Mulish"/>
              <a:sym typeface="Mulish"/>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nvSpPr>
        <p:spPr>
          <a:xfrm>
            <a:off x="3420900" y="342900"/>
            <a:ext cx="23022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Mulish"/>
                <a:ea typeface="Mulish"/>
                <a:cs typeface="Mulish"/>
                <a:sym typeface="Mulish"/>
              </a:rPr>
              <a:t>Modification </a:t>
            </a:r>
            <a:endParaRPr sz="2400">
              <a:solidFill>
                <a:schemeClr val="dk1"/>
              </a:solidFill>
              <a:latin typeface="Mulish"/>
              <a:ea typeface="Mulish"/>
              <a:cs typeface="Mulish"/>
              <a:sym typeface="Mulish"/>
            </a:endParaRPr>
          </a:p>
        </p:txBody>
      </p:sp>
      <p:sp>
        <p:nvSpPr>
          <p:cNvPr id="136" name="Google Shape;136;p23"/>
          <p:cNvSpPr txBox="1"/>
          <p:nvPr/>
        </p:nvSpPr>
        <p:spPr>
          <a:xfrm>
            <a:off x="1284000" y="3976150"/>
            <a:ext cx="4728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300">
                <a:solidFill>
                  <a:srgbClr val="666666"/>
                </a:solidFill>
                <a:latin typeface="Proxima Nova"/>
                <a:ea typeface="Proxima Nova"/>
                <a:cs typeface="Proxima Nova"/>
                <a:sym typeface="Proxima Nova"/>
              </a:rPr>
              <a:t>Background</a:t>
            </a:r>
            <a:r>
              <a:rPr b="1" i="1" lang="en" sz="1300">
                <a:solidFill>
                  <a:srgbClr val="666666"/>
                </a:solidFill>
                <a:latin typeface="Proxima Nova"/>
                <a:ea typeface="Proxima Nova"/>
                <a:cs typeface="Proxima Nova"/>
                <a:sym typeface="Proxima Nova"/>
              </a:rPr>
              <a:t> construction </a:t>
            </a:r>
            <a:r>
              <a:rPr b="1" i="1" lang="en" sz="1300">
                <a:solidFill>
                  <a:srgbClr val="666666"/>
                </a:solidFill>
                <a:latin typeface="Proxima Nova"/>
                <a:ea typeface="Proxima Nova"/>
                <a:cs typeface="Proxima Nova"/>
                <a:sym typeface="Proxima Nova"/>
              </a:rPr>
              <a:t>with</a:t>
            </a:r>
            <a:r>
              <a:rPr b="1" i="1" lang="en" sz="1300">
                <a:solidFill>
                  <a:srgbClr val="666666"/>
                </a:solidFill>
                <a:latin typeface="Proxima Nova"/>
                <a:ea typeface="Proxima Nova"/>
                <a:cs typeface="Proxima Nova"/>
                <a:sym typeface="Proxima Nova"/>
              </a:rPr>
              <a:t> moving averages</a:t>
            </a:r>
            <a:endParaRPr b="1" i="1" sz="1300">
              <a:solidFill>
                <a:srgbClr val="666666"/>
              </a:solidFill>
              <a:latin typeface="Proxima Nova"/>
              <a:ea typeface="Proxima Nova"/>
              <a:cs typeface="Proxima Nova"/>
              <a:sym typeface="Proxima Nova"/>
            </a:endParaRPr>
          </a:p>
        </p:txBody>
      </p:sp>
      <p:pic>
        <p:nvPicPr>
          <p:cNvPr id="137" name="Google Shape;137;p23"/>
          <p:cNvPicPr preferRelativeResize="0"/>
          <p:nvPr/>
        </p:nvPicPr>
        <p:blipFill>
          <a:blip r:embed="rId3">
            <a:alphaModFix/>
          </a:blip>
          <a:stretch>
            <a:fillRect/>
          </a:stretch>
        </p:blipFill>
        <p:spPr>
          <a:xfrm>
            <a:off x="1479175" y="897000"/>
            <a:ext cx="6185651" cy="3113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type="title"/>
          </p:nvPr>
        </p:nvSpPr>
        <p:spPr>
          <a:xfrm>
            <a:off x="253875" y="102213"/>
            <a:ext cx="8520600" cy="61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400">
                <a:latin typeface="Mulish"/>
                <a:ea typeface="Mulish"/>
                <a:cs typeface="Mulish"/>
                <a:sym typeface="Mulish"/>
              </a:rPr>
              <a:t>Vehicle Tracking:</a:t>
            </a:r>
            <a:endParaRPr b="1" sz="2400">
              <a:latin typeface="Mulish"/>
              <a:ea typeface="Mulish"/>
              <a:cs typeface="Mulish"/>
              <a:sym typeface="Mulish"/>
            </a:endParaRPr>
          </a:p>
        </p:txBody>
      </p:sp>
      <p:sp>
        <p:nvSpPr>
          <p:cNvPr id="143" name="Google Shape;143;p24"/>
          <p:cNvSpPr txBox="1"/>
          <p:nvPr>
            <p:ph idx="1" type="body"/>
          </p:nvPr>
        </p:nvSpPr>
        <p:spPr>
          <a:xfrm>
            <a:off x="369575" y="1241188"/>
            <a:ext cx="4324500" cy="38001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Font typeface="Mulish"/>
              <a:buChar char="●"/>
            </a:pPr>
            <a:r>
              <a:rPr lang="en" sz="1500">
                <a:latin typeface="Mulish"/>
                <a:ea typeface="Mulish"/>
                <a:cs typeface="Mulish"/>
                <a:sym typeface="Mulish"/>
              </a:rPr>
              <a:t>Kalman filter can optimally estimate the current position of each vehicle and also predict the location of vehicles in future video frames which helps us to track vehicles using euclidean norm .</a:t>
            </a:r>
            <a:br>
              <a:rPr lang="en" sz="1500">
                <a:latin typeface="Mulish"/>
                <a:ea typeface="Mulish"/>
                <a:cs typeface="Mulish"/>
                <a:sym typeface="Mulish"/>
              </a:rPr>
            </a:br>
            <a:endParaRPr sz="1500">
              <a:latin typeface="Mulish"/>
              <a:ea typeface="Mulish"/>
              <a:cs typeface="Mulish"/>
              <a:sym typeface="Mulish"/>
            </a:endParaRPr>
          </a:p>
          <a:p>
            <a:pPr indent="-298450" lvl="0" marL="457200" rtl="0" algn="l">
              <a:lnSpc>
                <a:spcPct val="115000"/>
              </a:lnSpc>
              <a:spcBef>
                <a:spcPts val="0"/>
              </a:spcBef>
              <a:spcAft>
                <a:spcPts val="0"/>
              </a:spcAft>
              <a:buSzPts val="1100"/>
              <a:buFont typeface="Mulish"/>
              <a:buChar char="●"/>
            </a:pPr>
            <a:r>
              <a:rPr lang="en" sz="1500">
                <a:latin typeface="Mulish"/>
                <a:ea typeface="Mulish"/>
                <a:cs typeface="Mulish"/>
                <a:sym typeface="Mulish"/>
              </a:rPr>
              <a:t>For each moving object a Kalman filter is assigned essentially to estimate &amp; track the vehicles as well as minimize noises.</a:t>
            </a:r>
            <a:br>
              <a:rPr lang="en" sz="1500">
                <a:latin typeface="Mulish"/>
                <a:ea typeface="Mulish"/>
                <a:cs typeface="Mulish"/>
                <a:sym typeface="Mulish"/>
              </a:rPr>
            </a:br>
            <a:endParaRPr sz="1500">
              <a:latin typeface="Mulish"/>
              <a:ea typeface="Mulish"/>
              <a:cs typeface="Mulish"/>
              <a:sym typeface="Mulish"/>
            </a:endParaRPr>
          </a:p>
          <a:p>
            <a:pPr indent="-304800" lvl="0" marL="457200" rtl="0" algn="l">
              <a:lnSpc>
                <a:spcPct val="115000"/>
              </a:lnSpc>
              <a:spcBef>
                <a:spcPts val="0"/>
              </a:spcBef>
              <a:spcAft>
                <a:spcPts val="0"/>
              </a:spcAft>
              <a:buSzPts val="1200"/>
              <a:buFont typeface="Mulish"/>
              <a:buChar char="●"/>
            </a:pPr>
            <a:r>
              <a:rPr lang="en" sz="1500">
                <a:latin typeface="Mulish"/>
                <a:ea typeface="Mulish"/>
                <a:cs typeface="Mulish"/>
                <a:sym typeface="Mulish"/>
              </a:rPr>
              <a:t>And the number of kalman filter generated equals total counts of vehicles.</a:t>
            </a:r>
            <a:endParaRPr sz="1500">
              <a:latin typeface="Mulish"/>
              <a:ea typeface="Mulish"/>
              <a:cs typeface="Mulish"/>
              <a:sym typeface="Mulish"/>
            </a:endParaRPr>
          </a:p>
        </p:txBody>
      </p:sp>
      <p:sp>
        <p:nvSpPr>
          <p:cNvPr id="144" name="Google Shape;144;p24"/>
          <p:cNvSpPr txBox="1"/>
          <p:nvPr>
            <p:ph idx="4294967295" type="body"/>
          </p:nvPr>
        </p:nvSpPr>
        <p:spPr>
          <a:xfrm>
            <a:off x="4693950" y="1241200"/>
            <a:ext cx="4080600" cy="37383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ulish"/>
              <a:buChar char="●"/>
            </a:pPr>
            <a:r>
              <a:rPr lang="en" sz="1500">
                <a:latin typeface="Mulish"/>
                <a:ea typeface="Mulish"/>
                <a:cs typeface="Mulish"/>
                <a:sym typeface="Mulish"/>
              </a:rPr>
              <a:t>Background generated from “moving average” method is subtracted from the  current frame to produce crisp shape of moving entities. </a:t>
            </a:r>
            <a:br>
              <a:rPr lang="en" sz="1500">
                <a:latin typeface="Mulish"/>
                <a:ea typeface="Mulish"/>
                <a:cs typeface="Mulish"/>
                <a:sym typeface="Mulish"/>
              </a:rPr>
            </a:br>
            <a:endParaRPr sz="1500">
              <a:latin typeface="Mulish"/>
              <a:ea typeface="Mulish"/>
              <a:cs typeface="Mulish"/>
              <a:sym typeface="Mulish"/>
            </a:endParaRPr>
          </a:p>
          <a:p>
            <a:pPr indent="-323850" lvl="0" marL="457200" rtl="0" algn="l">
              <a:lnSpc>
                <a:spcPct val="115000"/>
              </a:lnSpc>
              <a:spcBef>
                <a:spcPts val="0"/>
              </a:spcBef>
              <a:spcAft>
                <a:spcPts val="0"/>
              </a:spcAft>
              <a:buSzPts val="1500"/>
              <a:buFont typeface="Mulish"/>
              <a:buChar char="●"/>
            </a:pPr>
            <a:r>
              <a:rPr lang="en" sz="1500">
                <a:latin typeface="Mulish"/>
                <a:ea typeface="Mulish"/>
                <a:cs typeface="Mulish"/>
                <a:sym typeface="Mulish"/>
              </a:rPr>
              <a:t>Using this information, through nearest neighbor trick we can track the vehicles as a result kalman filtering is no longer needed.</a:t>
            </a:r>
            <a:br>
              <a:rPr lang="en" sz="1500">
                <a:latin typeface="Mulish"/>
                <a:ea typeface="Mulish"/>
                <a:cs typeface="Mulish"/>
                <a:sym typeface="Mulish"/>
              </a:rPr>
            </a:br>
            <a:endParaRPr sz="1500">
              <a:latin typeface="Mulish"/>
              <a:ea typeface="Mulish"/>
              <a:cs typeface="Mulish"/>
              <a:sym typeface="Mulish"/>
            </a:endParaRPr>
          </a:p>
          <a:p>
            <a:pPr indent="-323850" lvl="0" marL="457200" rtl="0" algn="l">
              <a:lnSpc>
                <a:spcPct val="115000"/>
              </a:lnSpc>
              <a:spcBef>
                <a:spcPts val="0"/>
              </a:spcBef>
              <a:spcAft>
                <a:spcPts val="0"/>
              </a:spcAft>
              <a:buSzPts val="1500"/>
              <a:buFont typeface="Mulish"/>
              <a:buChar char="●"/>
            </a:pPr>
            <a:r>
              <a:rPr b="1" lang="en" sz="1500">
                <a:highlight>
                  <a:srgbClr val="FFFFFF"/>
                </a:highlight>
                <a:latin typeface="Mulish"/>
                <a:ea typeface="Mulish"/>
                <a:cs typeface="Mulish"/>
                <a:sym typeface="Mulish"/>
              </a:rPr>
              <a:t>Pros:</a:t>
            </a:r>
            <a:endParaRPr b="1" sz="1500">
              <a:highlight>
                <a:srgbClr val="FFFFFF"/>
              </a:highlight>
              <a:latin typeface="Mulish"/>
              <a:ea typeface="Mulish"/>
              <a:cs typeface="Mulish"/>
              <a:sym typeface="Mulish"/>
            </a:endParaRPr>
          </a:p>
          <a:p>
            <a:pPr indent="-317500" lvl="1" marL="914400" rtl="0" algn="l">
              <a:lnSpc>
                <a:spcPct val="115000"/>
              </a:lnSpc>
              <a:spcBef>
                <a:spcPts val="0"/>
              </a:spcBef>
              <a:spcAft>
                <a:spcPts val="0"/>
              </a:spcAft>
              <a:buSzPts val="1400"/>
              <a:buFont typeface="Mulish"/>
              <a:buChar char="○"/>
            </a:pPr>
            <a:r>
              <a:rPr lang="en">
                <a:latin typeface="Mulish"/>
                <a:ea typeface="Mulish"/>
                <a:cs typeface="Mulish"/>
                <a:sym typeface="Mulish"/>
              </a:rPr>
              <a:t>Performs well on curved roads.</a:t>
            </a:r>
            <a:endParaRPr>
              <a:latin typeface="Mulish"/>
              <a:ea typeface="Mulish"/>
              <a:cs typeface="Mulish"/>
              <a:sym typeface="Mulish"/>
            </a:endParaRPr>
          </a:p>
          <a:p>
            <a:pPr indent="-317500" lvl="1" marL="914400" rtl="0" algn="l">
              <a:lnSpc>
                <a:spcPct val="115000"/>
              </a:lnSpc>
              <a:spcBef>
                <a:spcPts val="0"/>
              </a:spcBef>
              <a:spcAft>
                <a:spcPts val="0"/>
              </a:spcAft>
              <a:buSzPts val="1400"/>
              <a:buFont typeface="Mulish"/>
              <a:buChar char="○"/>
            </a:pPr>
            <a:r>
              <a:rPr lang="en">
                <a:latin typeface="Mulish"/>
                <a:ea typeface="Mulish"/>
                <a:cs typeface="Mulish"/>
                <a:sym typeface="Mulish"/>
              </a:rPr>
              <a:t>Enhances our performance by reducing computation time.</a:t>
            </a:r>
            <a:endParaRPr>
              <a:latin typeface="Mulish"/>
              <a:ea typeface="Mulish"/>
              <a:cs typeface="Mulish"/>
              <a:sym typeface="Mulish"/>
            </a:endParaRPr>
          </a:p>
        </p:txBody>
      </p:sp>
      <p:sp>
        <p:nvSpPr>
          <p:cNvPr id="145" name="Google Shape;145;p24"/>
          <p:cNvSpPr txBox="1"/>
          <p:nvPr/>
        </p:nvSpPr>
        <p:spPr>
          <a:xfrm>
            <a:off x="1385975" y="810088"/>
            <a:ext cx="21441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Proposed In Paper </a:t>
            </a:r>
            <a:endParaRPr b="1" sz="1600">
              <a:latin typeface="Mulish"/>
              <a:ea typeface="Mulish"/>
              <a:cs typeface="Mulish"/>
              <a:sym typeface="Mulish"/>
            </a:endParaRPr>
          </a:p>
        </p:txBody>
      </p:sp>
      <p:sp>
        <p:nvSpPr>
          <p:cNvPr id="146" name="Google Shape;146;p24"/>
          <p:cNvSpPr txBox="1"/>
          <p:nvPr/>
        </p:nvSpPr>
        <p:spPr>
          <a:xfrm>
            <a:off x="5750700" y="810100"/>
            <a:ext cx="19671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Modification</a:t>
            </a:r>
            <a:endParaRPr b="1" sz="1600">
              <a:latin typeface="Mulish"/>
              <a:ea typeface="Mulish"/>
              <a:cs typeface="Mulish"/>
              <a:sym typeface="Mulish"/>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ph type="title"/>
          </p:nvPr>
        </p:nvSpPr>
        <p:spPr>
          <a:xfrm>
            <a:off x="311700" y="68775"/>
            <a:ext cx="85206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300">
                <a:latin typeface="Mulish"/>
                <a:ea typeface="Mulish"/>
                <a:cs typeface="Mulish"/>
                <a:sym typeface="Mulish"/>
              </a:rPr>
              <a:t>Improved</a:t>
            </a:r>
            <a:r>
              <a:rPr b="1" lang="en" sz="3300">
                <a:latin typeface="Mulish"/>
                <a:ea typeface="Mulish"/>
                <a:cs typeface="Mulish"/>
                <a:sym typeface="Mulish"/>
              </a:rPr>
              <a:t> Version</a:t>
            </a:r>
            <a:endParaRPr b="1" sz="3300">
              <a:latin typeface="Mulish"/>
              <a:ea typeface="Mulish"/>
              <a:cs typeface="Mulish"/>
              <a:sym typeface="Mulish"/>
            </a:endParaRPr>
          </a:p>
        </p:txBody>
      </p:sp>
      <p:sp>
        <p:nvSpPr>
          <p:cNvPr id="152" name="Google Shape;152;p25"/>
          <p:cNvSpPr txBox="1"/>
          <p:nvPr/>
        </p:nvSpPr>
        <p:spPr>
          <a:xfrm>
            <a:off x="311700" y="1355750"/>
            <a:ext cx="8520600" cy="2114100"/>
          </a:xfrm>
          <a:prstGeom prst="rect">
            <a:avLst/>
          </a:prstGeom>
          <a:noFill/>
          <a:ln>
            <a:noFill/>
          </a:ln>
        </p:spPr>
        <p:txBody>
          <a:bodyPr anchorCtr="0" anchor="t" bIns="91425" lIns="91425" spcFirstLastPara="1" rIns="91425" wrap="square" tIns="91425">
            <a:spAutoFit/>
          </a:bodyPr>
          <a:lstStyle/>
          <a:p>
            <a:pPr indent="0" lvl="0" marL="0" rtl="0" algn="l">
              <a:lnSpc>
                <a:spcPct val="135000"/>
              </a:lnSpc>
              <a:spcBef>
                <a:spcPts val="0"/>
              </a:spcBef>
              <a:spcAft>
                <a:spcPts val="0"/>
              </a:spcAft>
              <a:buNone/>
            </a:pPr>
            <a:r>
              <a:rPr b="1" lang="en" sz="1700">
                <a:latin typeface="Mulish"/>
                <a:ea typeface="Mulish"/>
                <a:cs typeface="Mulish"/>
                <a:sym typeface="Mulish"/>
              </a:rPr>
              <a:t>Nearest Neighbor trick:</a:t>
            </a:r>
            <a:br>
              <a:rPr b="1" lang="en" sz="1600">
                <a:latin typeface="Mulish"/>
                <a:ea typeface="Mulish"/>
                <a:cs typeface="Mulish"/>
                <a:sym typeface="Mulish"/>
              </a:rPr>
            </a:br>
            <a:endParaRPr b="1" sz="1600">
              <a:latin typeface="Mulish"/>
              <a:ea typeface="Mulish"/>
              <a:cs typeface="Mulish"/>
              <a:sym typeface="Mulish"/>
            </a:endParaRPr>
          </a:p>
          <a:p>
            <a:pPr indent="-330200" lvl="0" marL="457200" rtl="0" algn="l">
              <a:lnSpc>
                <a:spcPct val="135000"/>
              </a:lnSpc>
              <a:spcBef>
                <a:spcPts val="0"/>
              </a:spcBef>
              <a:spcAft>
                <a:spcPts val="0"/>
              </a:spcAft>
              <a:buSzPts val="1600"/>
              <a:buFont typeface="Mulish"/>
              <a:buChar char="●"/>
            </a:pPr>
            <a:r>
              <a:rPr lang="en" sz="1600">
                <a:latin typeface="Mulish"/>
                <a:ea typeface="Mulish"/>
                <a:cs typeface="Mulish"/>
                <a:sym typeface="Mulish"/>
              </a:rPr>
              <a:t>As name suggest, we track the vehicle by “</a:t>
            </a:r>
            <a:r>
              <a:rPr b="1" lang="en" sz="1600">
                <a:latin typeface="Mulish"/>
                <a:ea typeface="Mulish"/>
                <a:cs typeface="Mulish"/>
                <a:sym typeface="Mulish"/>
              </a:rPr>
              <a:t>connecting the bounding boxes</a:t>
            </a:r>
            <a:r>
              <a:rPr lang="en" sz="1600">
                <a:latin typeface="Mulish"/>
                <a:ea typeface="Mulish"/>
                <a:cs typeface="Mulish"/>
                <a:sym typeface="Mulish"/>
              </a:rPr>
              <a:t>“.</a:t>
            </a:r>
            <a:br>
              <a:rPr lang="en" sz="1600">
                <a:latin typeface="Mulish"/>
                <a:ea typeface="Mulish"/>
                <a:cs typeface="Mulish"/>
                <a:sym typeface="Mulish"/>
              </a:rPr>
            </a:br>
            <a:endParaRPr sz="1600">
              <a:latin typeface="Mulish"/>
              <a:ea typeface="Mulish"/>
              <a:cs typeface="Mulish"/>
              <a:sym typeface="Mulish"/>
            </a:endParaRPr>
          </a:p>
          <a:p>
            <a:pPr indent="-330200" lvl="0" marL="457200" rtl="0" algn="l">
              <a:lnSpc>
                <a:spcPct val="135000"/>
              </a:lnSpc>
              <a:spcBef>
                <a:spcPts val="0"/>
              </a:spcBef>
              <a:spcAft>
                <a:spcPts val="0"/>
              </a:spcAft>
              <a:buSzPts val="1600"/>
              <a:buFont typeface="Mulish"/>
              <a:buChar char="●"/>
            </a:pPr>
            <a:r>
              <a:rPr lang="en" sz="1600">
                <a:latin typeface="Mulish"/>
                <a:ea typeface="Mulish"/>
                <a:cs typeface="Mulish"/>
                <a:sym typeface="Mulish"/>
              </a:rPr>
              <a:t>Exploiting </a:t>
            </a:r>
            <a:r>
              <a:rPr lang="en" sz="1600">
                <a:latin typeface="Mulish"/>
                <a:ea typeface="Mulish"/>
                <a:cs typeface="Mulish"/>
                <a:sym typeface="Mulish"/>
              </a:rPr>
              <a:t>the </a:t>
            </a:r>
            <a:r>
              <a:rPr b="1" lang="en" sz="1600">
                <a:latin typeface="Mulish"/>
                <a:ea typeface="Mulish"/>
                <a:cs typeface="Mulish"/>
                <a:sym typeface="Mulish"/>
              </a:rPr>
              <a:t>continuity of moving vehicle</a:t>
            </a:r>
            <a:r>
              <a:rPr lang="en" sz="1600">
                <a:latin typeface="Mulish"/>
                <a:ea typeface="Mulish"/>
                <a:cs typeface="Mulish"/>
                <a:sym typeface="Mulish"/>
              </a:rPr>
              <a:t> one can assert that at t</a:t>
            </a:r>
            <a:r>
              <a:rPr lang="en" sz="1600">
                <a:latin typeface="Mulish"/>
                <a:ea typeface="Mulish"/>
                <a:cs typeface="Mulish"/>
                <a:sym typeface="Mulish"/>
              </a:rPr>
              <a:t>ime-step “</a:t>
            </a:r>
            <a:r>
              <a:rPr b="1" lang="en" sz="1600">
                <a:latin typeface="Mulish"/>
                <a:ea typeface="Mulish"/>
                <a:cs typeface="Mulish"/>
                <a:sym typeface="Mulish"/>
              </a:rPr>
              <a:t>t+1</a:t>
            </a:r>
            <a:r>
              <a:rPr lang="en" sz="1600">
                <a:latin typeface="Mulish"/>
                <a:ea typeface="Mulish"/>
                <a:cs typeface="Mulish"/>
                <a:sym typeface="Mulish"/>
              </a:rPr>
              <a:t>” the  bounding box must have moved by some 𝞊 (&gt; 0) distance than at time-step “</a:t>
            </a:r>
            <a:r>
              <a:rPr b="1" lang="en" sz="1600">
                <a:latin typeface="Mulish"/>
                <a:ea typeface="Mulish"/>
                <a:cs typeface="Mulish"/>
                <a:sym typeface="Mulish"/>
              </a:rPr>
              <a:t>t</a:t>
            </a:r>
            <a:r>
              <a:rPr lang="en" sz="1600">
                <a:latin typeface="Mulish"/>
                <a:ea typeface="Mulish"/>
                <a:cs typeface="Mulish"/>
                <a:sym typeface="Mulish"/>
              </a:rPr>
              <a:t>”.</a:t>
            </a:r>
            <a:endParaRPr sz="1600">
              <a:latin typeface="Mulish"/>
              <a:ea typeface="Mulish"/>
              <a:cs typeface="Mulish"/>
              <a:sym typeface="Mulish"/>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6"/>
          <p:cNvSpPr txBox="1"/>
          <p:nvPr/>
        </p:nvSpPr>
        <p:spPr>
          <a:xfrm>
            <a:off x="1199960" y="452238"/>
            <a:ext cx="2256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Proposed In Paper </a:t>
            </a:r>
            <a:endParaRPr b="1" sz="1600">
              <a:latin typeface="Mulish"/>
              <a:ea typeface="Mulish"/>
              <a:cs typeface="Mulish"/>
              <a:sym typeface="Mulish"/>
            </a:endParaRPr>
          </a:p>
        </p:txBody>
      </p:sp>
      <p:sp>
        <p:nvSpPr>
          <p:cNvPr id="158" name="Google Shape;158;p26"/>
          <p:cNvSpPr txBox="1"/>
          <p:nvPr/>
        </p:nvSpPr>
        <p:spPr>
          <a:xfrm>
            <a:off x="5750022" y="452238"/>
            <a:ext cx="20697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Modification</a:t>
            </a:r>
            <a:endParaRPr b="1" sz="1600">
              <a:latin typeface="Mulish"/>
              <a:ea typeface="Mulish"/>
              <a:cs typeface="Mulish"/>
              <a:sym typeface="Mulish"/>
            </a:endParaRPr>
          </a:p>
        </p:txBody>
      </p:sp>
      <p:sp>
        <p:nvSpPr>
          <p:cNvPr id="159" name="Google Shape;159;p26"/>
          <p:cNvSpPr txBox="1"/>
          <p:nvPr/>
        </p:nvSpPr>
        <p:spPr>
          <a:xfrm>
            <a:off x="499725" y="3961753"/>
            <a:ext cx="3656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200">
                <a:solidFill>
                  <a:srgbClr val="666666"/>
                </a:solidFill>
                <a:latin typeface="Mulish"/>
                <a:ea typeface="Mulish"/>
                <a:cs typeface="Mulish"/>
                <a:sym typeface="Mulish"/>
              </a:rPr>
              <a:t>Vehicle detection using methods proposed in paper.</a:t>
            </a:r>
            <a:endParaRPr b="1" i="1" sz="1200">
              <a:solidFill>
                <a:srgbClr val="666666"/>
              </a:solidFill>
              <a:latin typeface="Mulish"/>
              <a:ea typeface="Mulish"/>
              <a:cs typeface="Mulish"/>
              <a:sym typeface="Mulish"/>
            </a:endParaRPr>
          </a:p>
        </p:txBody>
      </p:sp>
      <p:sp>
        <p:nvSpPr>
          <p:cNvPr id="160" name="Google Shape;160;p26"/>
          <p:cNvSpPr txBox="1"/>
          <p:nvPr/>
        </p:nvSpPr>
        <p:spPr>
          <a:xfrm>
            <a:off x="4956684" y="3961753"/>
            <a:ext cx="3656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200">
                <a:solidFill>
                  <a:srgbClr val="666666"/>
                </a:solidFill>
                <a:latin typeface="Mulish"/>
                <a:ea typeface="Mulish"/>
                <a:cs typeface="Mulish"/>
                <a:sym typeface="Mulish"/>
              </a:rPr>
              <a:t>Vehicle detection using improved method with background subtraction.</a:t>
            </a:r>
            <a:endParaRPr b="1" i="1" sz="1200">
              <a:solidFill>
                <a:srgbClr val="666666"/>
              </a:solidFill>
              <a:latin typeface="Mulish"/>
              <a:ea typeface="Mulish"/>
              <a:cs typeface="Mulish"/>
              <a:sym typeface="Mulish"/>
            </a:endParaRPr>
          </a:p>
        </p:txBody>
      </p:sp>
      <p:pic>
        <p:nvPicPr>
          <p:cNvPr id="161" name="Google Shape;161;p26"/>
          <p:cNvPicPr preferRelativeResize="0"/>
          <p:nvPr/>
        </p:nvPicPr>
        <p:blipFill>
          <a:blip r:embed="rId3">
            <a:alphaModFix/>
          </a:blip>
          <a:stretch>
            <a:fillRect/>
          </a:stretch>
        </p:blipFill>
        <p:spPr>
          <a:xfrm>
            <a:off x="555800" y="1189198"/>
            <a:ext cx="3875925" cy="2687300"/>
          </a:xfrm>
          <a:prstGeom prst="rect">
            <a:avLst/>
          </a:prstGeom>
          <a:noFill/>
          <a:ln>
            <a:noFill/>
          </a:ln>
        </p:spPr>
      </p:pic>
      <p:pic>
        <p:nvPicPr>
          <p:cNvPr id="162" name="Google Shape;162;p26"/>
          <p:cNvPicPr preferRelativeResize="0"/>
          <p:nvPr/>
        </p:nvPicPr>
        <p:blipFill>
          <a:blip r:embed="rId4">
            <a:alphaModFix/>
          </a:blip>
          <a:stretch>
            <a:fillRect/>
          </a:stretch>
        </p:blipFill>
        <p:spPr>
          <a:xfrm>
            <a:off x="4818050" y="1189200"/>
            <a:ext cx="4162038" cy="2687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7"/>
          <p:cNvSpPr txBox="1"/>
          <p:nvPr>
            <p:ph type="title"/>
          </p:nvPr>
        </p:nvSpPr>
        <p:spPr>
          <a:xfrm>
            <a:off x="311700" y="68775"/>
            <a:ext cx="85206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300">
                <a:latin typeface="Mulish"/>
                <a:ea typeface="Mulish"/>
                <a:cs typeface="Mulish"/>
                <a:sym typeface="Mulish"/>
              </a:rPr>
              <a:t>Issues</a:t>
            </a:r>
            <a:r>
              <a:rPr b="1" lang="en" sz="3300">
                <a:latin typeface="Mulish"/>
                <a:ea typeface="Mulish"/>
                <a:cs typeface="Mulish"/>
                <a:sym typeface="Mulish"/>
              </a:rPr>
              <a:t>:</a:t>
            </a:r>
            <a:endParaRPr b="1" sz="3300">
              <a:latin typeface="Mulish"/>
              <a:ea typeface="Mulish"/>
              <a:cs typeface="Mulish"/>
              <a:sym typeface="Mulish"/>
            </a:endParaRPr>
          </a:p>
        </p:txBody>
      </p:sp>
      <p:sp>
        <p:nvSpPr>
          <p:cNvPr id="168" name="Google Shape;168;p27"/>
          <p:cNvSpPr txBox="1"/>
          <p:nvPr>
            <p:ph idx="1" type="body"/>
          </p:nvPr>
        </p:nvSpPr>
        <p:spPr>
          <a:xfrm>
            <a:off x="311700" y="873150"/>
            <a:ext cx="8680800" cy="4020600"/>
          </a:xfrm>
          <a:prstGeom prst="rect">
            <a:avLst/>
          </a:prstGeom>
        </p:spPr>
        <p:txBody>
          <a:bodyPr anchorCtr="0" anchor="t" bIns="91425" lIns="91425" spcFirstLastPara="1" rIns="91425" wrap="square" tIns="91425">
            <a:normAutofit/>
          </a:bodyPr>
          <a:lstStyle/>
          <a:p>
            <a:pPr indent="-330200" lvl="0" marL="457200" rtl="0" algn="l">
              <a:lnSpc>
                <a:spcPct val="200000"/>
              </a:lnSpc>
              <a:spcBef>
                <a:spcPts val="0"/>
              </a:spcBef>
              <a:spcAft>
                <a:spcPts val="0"/>
              </a:spcAft>
              <a:buSzPts val="1600"/>
              <a:buFont typeface="Mulish"/>
              <a:buAutoNum type="arabicPeriod"/>
            </a:pPr>
            <a:r>
              <a:rPr lang="en" sz="1600">
                <a:latin typeface="Mulish"/>
                <a:ea typeface="Mulish"/>
                <a:cs typeface="Mulish"/>
                <a:sym typeface="Mulish"/>
              </a:rPr>
              <a:t>Taking </a:t>
            </a:r>
            <a:r>
              <a:rPr b="1" lang="en" sz="1600">
                <a:latin typeface="Mulish"/>
                <a:ea typeface="Mulish"/>
                <a:cs typeface="Mulish"/>
                <a:sym typeface="Mulish"/>
              </a:rPr>
              <a:t>intersection of Edge Images</a:t>
            </a:r>
            <a:r>
              <a:rPr lang="en" sz="1600">
                <a:latin typeface="Mulish"/>
                <a:ea typeface="Mulish"/>
                <a:cs typeface="Mulish"/>
                <a:sym typeface="Mulish"/>
              </a:rPr>
              <a:t> (due to Sobel) looses vehicle information.</a:t>
            </a:r>
            <a:br>
              <a:rPr lang="en" sz="1600">
                <a:latin typeface="Mulish"/>
                <a:ea typeface="Mulish"/>
                <a:cs typeface="Mulish"/>
                <a:sym typeface="Mulish"/>
              </a:rPr>
            </a:br>
            <a:br>
              <a:rPr lang="en" sz="1600">
                <a:latin typeface="Mulish"/>
                <a:ea typeface="Mulish"/>
                <a:cs typeface="Mulish"/>
                <a:sym typeface="Mulish"/>
              </a:rPr>
            </a:br>
            <a:br>
              <a:rPr lang="en" sz="1600">
                <a:latin typeface="Mulish"/>
                <a:ea typeface="Mulish"/>
                <a:cs typeface="Mulish"/>
                <a:sym typeface="Mulish"/>
              </a:rPr>
            </a:br>
            <a:br>
              <a:rPr lang="en" sz="1600">
                <a:latin typeface="Mulish"/>
                <a:ea typeface="Mulish"/>
                <a:cs typeface="Mulish"/>
                <a:sym typeface="Mulish"/>
              </a:rPr>
            </a:br>
            <a:endParaRPr sz="1600">
              <a:latin typeface="Mulish"/>
              <a:ea typeface="Mulish"/>
              <a:cs typeface="Mulish"/>
              <a:sym typeface="Mulish"/>
            </a:endParaRPr>
          </a:p>
        </p:txBody>
      </p:sp>
      <p:pic>
        <p:nvPicPr>
          <p:cNvPr id="169" name="Google Shape;169;p27"/>
          <p:cNvPicPr preferRelativeResize="0"/>
          <p:nvPr/>
        </p:nvPicPr>
        <p:blipFill>
          <a:blip r:embed="rId3">
            <a:alphaModFix/>
          </a:blip>
          <a:stretch>
            <a:fillRect/>
          </a:stretch>
        </p:blipFill>
        <p:spPr>
          <a:xfrm>
            <a:off x="1139362" y="1598776"/>
            <a:ext cx="7025501" cy="2569350"/>
          </a:xfrm>
          <a:prstGeom prst="rect">
            <a:avLst/>
          </a:prstGeom>
          <a:noFill/>
          <a:ln>
            <a:noFill/>
          </a:ln>
        </p:spPr>
      </p:pic>
      <p:sp>
        <p:nvSpPr>
          <p:cNvPr id="170" name="Google Shape;170;p27"/>
          <p:cNvSpPr/>
          <p:nvPr/>
        </p:nvSpPr>
        <p:spPr>
          <a:xfrm>
            <a:off x="1283050" y="1691800"/>
            <a:ext cx="1374000" cy="447600"/>
          </a:xfrm>
          <a:prstGeom prst="wedgeRectCallout">
            <a:avLst>
              <a:gd fmla="val 23546" name="adj1"/>
              <a:gd fmla="val 81909"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At time = t-1</a:t>
            </a:r>
            <a:endParaRPr/>
          </a:p>
        </p:txBody>
      </p:sp>
      <p:sp>
        <p:nvSpPr>
          <p:cNvPr id="171" name="Google Shape;171;p27"/>
          <p:cNvSpPr/>
          <p:nvPr/>
        </p:nvSpPr>
        <p:spPr>
          <a:xfrm>
            <a:off x="4572000" y="1691725"/>
            <a:ext cx="1089900" cy="447600"/>
          </a:xfrm>
          <a:prstGeom prst="wedgeRectCallout">
            <a:avLst>
              <a:gd fmla="val -31943" name="adj1"/>
              <a:gd fmla="val 76849"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At time = 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28"/>
          <p:cNvPicPr preferRelativeResize="0"/>
          <p:nvPr/>
        </p:nvPicPr>
        <p:blipFill>
          <a:blip r:embed="rId3">
            <a:alphaModFix/>
          </a:blip>
          <a:stretch>
            <a:fillRect/>
          </a:stretch>
        </p:blipFill>
        <p:spPr>
          <a:xfrm>
            <a:off x="1559250" y="239164"/>
            <a:ext cx="6025501" cy="4665176"/>
          </a:xfrm>
          <a:prstGeom prst="rect">
            <a:avLst/>
          </a:prstGeom>
          <a:noFill/>
          <a:ln>
            <a:noFill/>
          </a:ln>
        </p:spPr>
      </p:pic>
      <p:sp>
        <p:nvSpPr>
          <p:cNvPr id="177" name="Google Shape;177;p28"/>
          <p:cNvSpPr/>
          <p:nvPr/>
        </p:nvSpPr>
        <p:spPr>
          <a:xfrm>
            <a:off x="170325" y="3815075"/>
            <a:ext cx="1294200" cy="953700"/>
          </a:xfrm>
          <a:prstGeom prst="wedgeRoundRectCallout">
            <a:avLst>
              <a:gd fmla="val 164067" name="adj1"/>
              <a:gd fmla="val -29763" name="adj2"/>
              <a:gd fmla="val 0" name="adj3"/>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Vehicles almost disappear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9"/>
          <p:cNvSpPr txBox="1"/>
          <p:nvPr>
            <p:ph idx="1" type="body"/>
          </p:nvPr>
        </p:nvSpPr>
        <p:spPr>
          <a:xfrm>
            <a:off x="231600" y="203250"/>
            <a:ext cx="8680800" cy="1335000"/>
          </a:xfrm>
          <a:prstGeom prst="rect">
            <a:avLst/>
          </a:prstGeom>
        </p:spPr>
        <p:txBody>
          <a:bodyPr anchorCtr="0" anchor="t" bIns="91425" lIns="91425" spcFirstLastPara="1" rIns="91425" wrap="square" tIns="91425">
            <a:normAutofit/>
          </a:bodyPr>
          <a:lstStyle/>
          <a:p>
            <a:pPr indent="-323850" lvl="0" marL="457200" rtl="0" algn="l">
              <a:lnSpc>
                <a:spcPct val="115000"/>
              </a:lnSpc>
              <a:spcBef>
                <a:spcPts val="0"/>
              </a:spcBef>
              <a:spcAft>
                <a:spcPts val="0"/>
              </a:spcAft>
              <a:buSzPts val="1500"/>
              <a:buFont typeface="Mulish"/>
              <a:buAutoNum type="arabicPeriod" startAt="2"/>
            </a:pPr>
            <a:r>
              <a:rPr lang="en" sz="1500">
                <a:latin typeface="Mulish"/>
                <a:ea typeface="Mulish"/>
                <a:cs typeface="Mulish"/>
                <a:sym typeface="Mulish"/>
              </a:rPr>
              <a:t>Even if we avoid taking intersection of edge images, s</a:t>
            </a:r>
            <a:r>
              <a:rPr lang="en" sz="1500">
                <a:latin typeface="Mulish"/>
                <a:ea typeface="Mulish"/>
                <a:cs typeface="Mulish"/>
                <a:sym typeface="Mulish"/>
              </a:rPr>
              <a:t>ubtracting the forward sequential pair (i.e., Nth and (N+1)th) from backward one (i.e., Nth and (N-1)th) tends to produce two disconnected components.</a:t>
            </a:r>
            <a:endParaRPr sz="1500">
              <a:latin typeface="Mulish"/>
              <a:ea typeface="Mulish"/>
              <a:cs typeface="Mulish"/>
              <a:sym typeface="Mulish"/>
            </a:endParaRPr>
          </a:p>
        </p:txBody>
      </p:sp>
      <p:pic>
        <p:nvPicPr>
          <p:cNvPr id="183" name="Google Shape;183;p29"/>
          <p:cNvPicPr preferRelativeResize="0"/>
          <p:nvPr/>
        </p:nvPicPr>
        <p:blipFill>
          <a:blip r:embed="rId3">
            <a:alphaModFix/>
          </a:blip>
          <a:stretch>
            <a:fillRect/>
          </a:stretch>
        </p:blipFill>
        <p:spPr>
          <a:xfrm>
            <a:off x="2470476" y="1538250"/>
            <a:ext cx="4406983" cy="3434925"/>
          </a:xfrm>
          <a:prstGeom prst="rect">
            <a:avLst/>
          </a:prstGeom>
          <a:noFill/>
          <a:ln>
            <a:noFill/>
          </a:ln>
        </p:spPr>
      </p:pic>
      <p:sp>
        <p:nvSpPr>
          <p:cNvPr id="184" name="Google Shape;184;p29"/>
          <p:cNvSpPr/>
          <p:nvPr/>
        </p:nvSpPr>
        <p:spPr>
          <a:xfrm>
            <a:off x="685800" y="3728150"/>
            <a:ext cx="1445100" cy="558000"/>
          </a:xfrm>
          <a:prstGeom prst="wedgeRoundRectCallout">
            <a:avLst>
              <a:gd fmla="val 73829" name="adj1"/>
              <a:gd fmla="val 53069" name="adj2"/>
              <a:gd fmla="val 0" name="adj3"/>
            </a:avLst>
          </a:prstGeom>
          <a:noFill/>
          <a:ln cap="flat" cmpd="sng" w="9525">
            <a:solidFill>
              <a:schemeClr val="dk2"/>
            </a:solidFill>
            <a:prstDash val="solid"/>
            <a:round/>
            <a:headEnd len="sm" w="sm" type="none"/>
            <a:tailEnd len="sm" w="sm" type="none"/>
          </a:ln>
          <a:effectLst>
            <a:outerShdw blurRad="57150" rotWithShape="0" algn="bl" dir="16500000" dist="19050">
              <a:srgbClr val="000000">
                <a:alpha val="1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N-2 and N-1</a:t>
            </a:r>
            <a:endParaRPr/>
          </a:p>
        </p:txBody>
      </p:sp>
      <p:sp>
        <p:nvSpPr>
          <p:cNvPr id="185" name="Google Shape;185;p29"/>
          <p:cNvSpPr/>
          <p:nvPr/>
        </p:nvSpPr>
        <p:spPr>
          <a:xfrm>
            <a:off x="7098300" y="3728150"/>
            <a:ext cx="1814100" cy="558000"/>
          </a:xfrm>
          <a:prstGeom prst="wedgeRoundRectCallout">
            <a:avLst>
              <a:gd fmla="val -62621" name="adj1"/>
              <a:gd fmla="val 24583" name="adj2"/>
              <a:gd fmla="val 0" name="adj3"/>
            </a:avLst>
          </a:prstGeom>
          <a:noFill/>
          <a:ln cap="flat" cmpd="sng" w="9525">
            <a:solidFill>
              <a:schemeClr val="dk2"/>
            </a:solidFill>
            <a:prstDash val="solid"/>
            <a:round/>
            <a:headEnd len="sm" w="sm" type="none"/>
            <a:tailEnd len="sm" w="sm" type="none"/>
          </a:ln>
          <a:effectLst>
            <a:outerShdw blurRad="57150" rotWithShape="0" algn="bl" dir="16500000" dist="19050">
              <a:srgbClr val="000000">
                <a:alpha val="13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lang="en"/>
              <a:t>N and N-1</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0"/>
          <p:cNvSpPr txBox="1"/>
          <p:nvPr>
            <p:ph idx="1" type="body"/>
          </p:nvPr>
        </p:nvSpPr>
        <p:spPr>
          <a:xfrm>
            <a:off x="231600" y="203250"/>
            <a:ext cx="8680800" cy="1102500"/>
          </a:xfrm>
          <a:prstGeom prst="rect">
            <a:avLst/>
          </a:prstGeom>
        </p:spPr>
        <p:txBody>
          <a:bodyPr anchorCtr="0" anchor="t" bIns="91425" lIns="91425" spcFirstLastPara="1" rIns="91425" wrap="square" tIns="91425">
            <a:normAutofit/>
          </a:bodyPr>
          <a:lstStyle/>
          <a:p>
            <a:pPr indent="-323850" lvl="0" marL="457200" rtl="0" algn="l">
              <a:lnSpc>
                <a:spcPct val="115000"/>
              </a:lnSpc>
              <a:spcBef>
                <a:spcPts val="0"/>
              </a:spcBef>
              <a:spcAft>
                <a:spcPts val="0"/>
              </a:spcAft>
              <a:buSzPts val="1500"/>
              <a:buFont typeface="Mulish"/>
              <a:buAutoNum type="arabicPeriod" startAt="3"/>
            </a:pPr>
            <a:r>
              <a:rPr lang="en" sz="1500">
                <a:latin typeface="Mulish"/>
                <a:ea typeface="Mulish"/>
                <a:cs typeface="Mulish"/>
                <a:sym typeface="Mulish"/>
              </a:rPr>
              <a:t>Rectifying previous issues seems to work </a:t>
            </a:r>
            <a:r>
              <a:rPr b="1" lang="en" sz="1500">
                <a:latin typeface="Mulish"/>
                <a:ea typeface="Mulish"/>
                <a:cs typeface="Mulish"/>
                <a:sym typeface="Mulish"/>
              </a:rPr>
              <a:t>somewhat better</a:t>
            </a:r>
            <a:r>
              <a:rPr lang="en" sz="1500">
                <a:latin typeface="Mulish"/>
                <a:ea typeface="Mulish"/>
                <a:cs typeface="Mulish"/>
                <a:sym typeface="Mulish"/>
              </a:rPr>
              <a:t>. But, with initial </a:t>
            </a:r>
            <a:r>
              <a:rPr lang="en" sz="1500">
                <a:latin typeface="Mulish"/>
                <a:ea typeface="Mulish"/>
                <a:cs typeface="Mulish"/>
                <a:sym typeface="Mulish"/>
              </a:rPr>
              <a:t>coordinates</a:t>
            </a:r>
            <a:r>
              <a:rPr lang="en" sz="1500">
                <a:latin typeface="Mulish"/>
                <a:ea typeface="Mulish"/>
                <a:cs typeface="Mulish"/>
                <a:sym typeface="Mulish"/>
              </a:rPr>
              <a:t> of bounding boxes </a:t>
            </a:r>
            <a:r>
              <a:rPr lang="en" sz="1500">
                <a:latin typeface="Mulish"/>
                <a:ea typeface="Mulish"/>
                <a:cs typeface="Mulish"/>
                <a:sym typeface="Mulish"/>
              </a:rPr>
              <a:t>(say, upto five)</a:t>
            </a:r>
            <a:r>
              <a:rPr lang="en" sz="1500">
                <a:latin typeface="Mulish"/>
                <a:ea typeface="Mulish"/>
                <a:cs typeface="Mulish"/>
                <a:sym typeface="Mulish"/>
              </a:rPr>
              <a:t>, the </a:t>
            </a:r>
            <a:r>
              <a:rPr b="1" lang="en" sz="1500">
                <a:latin typeface="Mulish"/>
                <a:ea typeface="Mulish"/>
                <a:cs typeface="Mulish"/>
                <a:sym typeface="Mulish"/>
              </a:rPr>
              <a:t>Kalman Filter</a:t>
            </a:r>
            <a:r>
              <a:rPr lang="en" sz="1500">
                <a:latin typeface="Mulish"/>
                <a:ea typeface="Mulish"/>
                <a:cs typeface="Mulish"/>
                <a:sym typeface="Mulish"/>
              </a:rPr>
              <a:t> is unable to predict or estimate the correct position of bounding box in long run.</a:t>
            </a:r>
            <a:endParaRPr sz="1500">
              <a:latin typeface="Mulish"/>
              <a:ea typeface="Mulish"/>
              <a:cs typeface="Mulish"/>
              <a:sym typeface="Mulish"/>
            </a:endParaRPr>
          </a:p>
        </p:txBody>
      </p:sp>
      <p:pic>
        <p:nvPicPr>
          <p:cNvPr id="191" name="Google Shape;191;p30"/>
          <p:cNvPicPr preferRelativeResize="0"/>
          <p:nvPr/>
        </p:nvPicPr>
        <p:blipFill>
          <a:blip r:embed="rId3">
            <a:alphaModFix/>
          </a:blip>
          <a:stretch>
            <a:fillRect/>
          </a:stretch>
        </p:blipFill>
        <p:spPr>
          <a:xfrm>
            <a:off x="2027076" y="1305750"/>
            <a:ext cx="5089850" cy="3690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1"/>
          <p:cNvSpPr txBox="1"/>
          <p:nvPr>
            <p:ph type="title"/>
          </p:nvPr>
        </p:nvSpPr>
        <p:spPr>
          <a:xfrm>
            <a:off x="311700" y="159600"/>
            <a:ext cx="85206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600">
                <a:latin typeface="Mulish"/>
                <a:ea typeface="Mulish"/>
                <a:cs typeface="Mulish"/>
                <a:sym typeface="Mulish"/>
              </a:rPr>
              <a:t>Solutions</a:t>
            </a:r>
            <a:endParaRPr b="1" sz="2600">
              <a:latin typeface="Mulish"/>
              <a:ea typeface="Mulish"/>
              <a:cs typeface="Mulish"/>
              <a:sym typeface="Mulish"/>
            </a:endParaRPr>
          </a:p>
        </p:txBody>
      </p:sp>
      <p:sp>
        <p:nvSpPr>
          <p:cNvPr id="197" name="Google Shape;197;p31"/>
          <p:cNvSpPr txBox="1"/>
          <p:nvPr>
            <p:ph idx="1" type="body"/>
          </p:nvPr>
        </p:nvSpPr>
        <p:spPr>
          <a:xfrm>
            <a:off x="311700" y="873150"/>
            <a:ext cx="8680800" cy="4020600"/>
          </a:xfrm>
          <a:prstGeom prst="rect">
            <a:avLst/>
          </a:prstGeom>
        </p:spPr>
        <p:txBody>
          <a:bodyPr anchorCtr="0" anchor="t" bIns="91425" lIns="91425" spcFirstLastPara="1" rIns="91425" wrap="square" tIns="91425">
            <a:normAutofit/>
          </a:bodyPr>
          <a:lstStyle/>
          <a:p>
            <a:pPr indent="-323850" lvl="0" marL="457200" rtl="0" algn="l">
              <a:lnSpc>
                <a:spcPct val="130000"/>
              </a:lnSpc>
              <a:spcBef>
                <a:spcPts val="0"/>
              </a:spcBef>
              <a:spcAft>
                <a:spcPts val="0"/>
              </a:spcAft>
              <a:buSzPts val="1500"/>
              <a:buFont typeface="Mulish"/>
              <a:buChar char="●"/>
            </a:pPr>
            <a:r>
              <a:rPr lang="en" sz="1500">
                <a:latin typeface="Mulish"/>
                <a:ea typeface="Mulish"/>
                <a:cs typeface="Mulish"/>
                <a:sym typeface="Mulish"/>
              </a:rPr>
              <a:t>Instead of edge differencing, take </a:t>
            </a:r>
            <a:r>
              <a:rPr b="1" lang="en" sz="1500">
                <a:latin typeface="Mulish"/>
                <a:ea typeface="Mulish"/>
                <a:cs typeface="Mulish"/>
                <a:sym typeface="Mulish"/>
              </a:rPr>
              <a:t>absolute difference</a:t>
            </a:r>
            <a:r>
              <a:rPr lang="en" sz="1500">
                <a:latin typeface="Mulish"/>
                <a:ea typeface="Mulish"/>
                <a:cs typeface="Mulish"/>
                <a:sym typeface="Mulish"/>
              </a:rPr>
              <a:t> of </a:t>
            </a:r>
            <a:r>
              <a:rPr b="1" lang="en" sz="1500">
                <a:latin typeface="Mulish"/>
                <a:ea typeface="Mulish"/>
                <a:cs typeface="Mulish"/>
                <a:sym typeface="Mulish"/>
              </a:rPr>
              <a:t>t</a:t>
            </a:r>
            <a:r>
              <a:rPr lang="en" sz="1500">
                <a:latin typeface="Mulish"/>
                <a:ea typeface="Mulish"/>
                <a:cs typeface="Mulish"/>
                <a:sym typeface="Mulish"/>
              </a:rPr>
              <a:t> and </a:t>
            </a:r>
            <a:r>
              <a:rPr b="1" lang="en" sz="1500">
                <a:latin typeface="Mulish"/>
                <a:ea typeface="Mulish"/>
                <a:cs typeface="Mulish"/>
                <a:sym typeface="Mulish"/>
              </a:rPr>
              <a:t>(t-1)th</a:t>
            </a:r>
            <a:r>
              <a:rPr lang="en" sz="1500">
                <a:latin typeface="Mulish"/>
                <a:ea typeface="Mulish"/>
                <a:cs typeface="Mulish"/>
                <a:sym typeface="Mulish"/>
              </a:rPr>
              <a:t>  gray-scale frames to perform background subtraction               Apply </a:t>
            </a:r>
            <a:r>
              <a:rPr b="1" lang="en" sz="1500">
                <a:latin typeface="Mulish"/>
                <a:ea typeface="Mulish"/>
                <a:cs typeface="Mulish"/>
                <a:sym typeface="Mulish"/>
              </a:rPr>
              <a:t>thresholding</a:t>
            </a:r>
            <a:r>
              <a:rPr lang="en" sz="1500">
                <a:latin typeface="Mulish"/>
                <a:ea typeface="Mulish"/>
                <a:cs typeface="Mulish"/>
                <a:sym typeface="Mulish"/>
              </a:rPr>
              <a:t> to obtain binary frame with unwanted noises </a:t>
            </a:r>
            <a:r>
              <a:rPr lang="en" sz="1500">
                <a:latin typeface="Mulish"/>
                <a:ea typeface="Mulish"/>
                <a:cs typeface="Mulish"/>
                <a:sym typeface="Mulish"/>
              </a:rPr>
              <a:t> removed.</a:t>
            </a:r>
            <a:br>
              <a:rPr lang="en" sz="1500">
                <a:latin typeface="Mulish"/>
                <a:ea typeface="Mulish"/>
                <a:cs typeface="Mulish"/>
                <a:sym typeface="Mulish"/>
              </a:rPr>
            </a:br>
            <a:endParaRPr sz="1500">
              <a:latin typeface="Mulish"/>
              <a:ea typeface="Mulish"/>
              <a:cs typeface="Mulish"/>
              <a:sym typeface="Mulish"/>
            </a:endParaRPr>
          </a:p>
          <a:p>
            <a:pPr indent="-323850" lvl="0" marL="457200" rtl="0" algn="l">
              <a:lnSpc>
                <a:spcPct val="130000"/>
              </a:lnSpc>
              <a:spcBef>
                <a:spcPts val="0"/>
              </a:spcBef>
              <a:spcAft>
                <a:spcPts val="0"/>
              </a:spcAft>
              <a:buSzPts val="1500"/>
              <a:buFont typeface="Mulish"/>
              <a:buChar char="●"/>
            </a:pPr>
            <a:r>
              <a:rPr lang="en" sz="1500">
                <a:latin typeface="Mulish"/>
                <a:ea typeface="Mulish"/>
                <a:cs typeface="Mulish"/>
                <a:sym typeface="Mulish"/>
              </a:rPr>
              <a:t>Perform </a:t>
            </a:r>
            <a:r>
              <a:rPr b="1" lang="en" sz="1500">
                <a:latin typeface="Mulish"/>
                <a:ea typeface="Mulish"/>
                <a:cs typeface="Mulish"/>
                <a:sym typeface="Mulish"/>
              </a:rPr>
              <a:t>Dilation</a:t>
            </a:r>
            <a:r>
              <a:rPr lang="en" sz="1500">
                <a:latin typeface="Mulish"/>
                <a:ea typeface="Mulish"/>
                <a:cs typeface="Mulish"/>
                <a:sym typeface="Mulish"/>
              </a:rPr>
              <a:t> to fill up any background holes that may cause discontinuity in our required component.</a:t>
            </a:r>
            <a:br>
              <a:rPr lang="en" sz="1500">
                <a:latin typeface="Mulish"/>
                <a:ea typeface="Mulish"/>
                <a:cs typeface="Mulish"/>
                <a:sym typeface="Mulish"/>
              </a:rPr>
            </a:br>
            <a:endParaRPr sz="1500">
              <a:latin typeface="Mulish"/>
              <a:ea typeface="Mulish"/>
              <a:cs typeface="Mulish"/>
              <a:sym typeface="Mulish"/>
            </a:endParaRPr>
          </a:p>
          <a:p>
            <a:pPr indent="-323850" lvl="0" marL="457200" rtl="0" algn="l">
              <a:lnSpc>
                <a:spcPct val="130000"/>
              </a:lnSpc>
              <a:spcBef>
                <a:spcPts val="0"/>
              </a:spcBef>
              <a:spcAft>
                <a:spcPts val="0"/>
              </a:spcAft>
              <a:buSzPts val="1500"/>
              <a:buFont typeface="Mulish"/>
              <a:buChar char="●"/>
            </a:pPr>
            <a:r>
              <a:rPr lang="en" sz="1500">
                <a:latin typeface="Mulish"/>
                <a:ea typeface="Mulish"/>
                <a:cs typeface="Mulish"/>
                <a:sym typeface="Mulish"/>
              </a:rPr>
              <a:t>Provide </a:t>
            </a:r>
            <a:r>
              <a:rPr b="1" lang="en" sz="1500">
                <a:latin typeface="Mulish"/>
                <a:ea typeface="Mulish"/>
                <a:cs typeface="Mulish"/>
                <a:sym typeface="Mulish"/>
              </a:rPr>
              <a:t>(t-1)th</a:t>
            </a:r>
            <a:r>
              <a:rPr lang="en" sz="1500">
                <a:latin typeface="Mulish"/>
                <a:ea typeface="Mulish"/>
                <a:cs typeface="Mulish"/>
                <a:sym typeface="Mulish"/>
              </a:rPr>
              <a:t> time-step coordinate to </a:t>
            </a:r>
            <a:r>
              <a:rPr b="1" lang="en" sz="1500">
                <a:latin typeface="Mulish"/>
                <a:ea typeface="Mulish"/>
                <a:cs typeface="Mulish"/>
                <a:sym typeface="Mulish"/>
              </a:rPr>
              <a:t>Kalman Filter</a:t>
            </a:r>
            <a:r>
              <a:rPr lang="en" sz="1500">
                <a:latin typeface="Mulish"/>
                <a:ea typeface="Mulish"/>
                <a:cs typeface="Mulish"/>
                <a:sym typeface="Mulish"/>
              </a:rPr>
              <a:t> helps updating the the transition matrix, </a:t>
            </a:r>
            <a:r>
              <a:rPr b="1" lang="en" sz="1500">
                <a:latin typeface="Mulish"/>
                <a:ea typeface="Mulish"/>
                <a:cs typeface="Mulish"/>
                <a:sym typeface="Mulish"/>
              </a:rPr>
              <a:t>F</a:t>
            </a:r>
            <a:r>
              <a:rPr b="1" baseline="-25000" lang="en" sz="1500">
                <a:latin typeface="Mulish"/>
                <a:ea typeface="Mulish"/>
                <a:cs typeface="Mulish"/>
                <a:sym typeface="Mulish"/>
              </a:rPr>
              <a:t>t</a:t>
            </a:r>
            <a:r>
              <a:rPr lang="en" sz="1500">
                <a:latin typeface="Mulish"/>
                <a:ea typeface="Mulish"/>
                <a:cs typeface="Mulish"/>
                <a:sym typeface="Mulish"/>
              </a:rPr>
              <a:t> , and measurement matrix, </a:t>
            </a:r>
            <a:r>
              <a:rPr b="1" lang="en" sz="1500">
                <a:latin typeface="Mulish"/>
                <a:ea typeface="Mulish"/>
                <a:cs typeface="Mulish"/>
                <a:sym typeface="Mulish"/>
              </a:rPr>
              <a:t>H</a:t>
            </a:r>
            <a:r>
              <a:rPr b="1" baseline="-25000" lang="en" sz="1500">
                <a:latin typeface="Mulish"/>
                <a:ea typeface="Mulish"/>
                <a:cs typeface="Mulish"/>
                <a:sym typeface="Mulish"/>
              </a:rPr>
              <a:t>t</a:t>
            </a:r>
            <a:r>
              <a:rPr lang="en" sz="1500">
                <a:latin typeface="Mulish"/>
                <a:ea typeface="Mulish"/>
                <a:cs typeface="Mulish"/>
                <a:sym typeface="Mulish"/>
              </a:rPr>
              <a:t>. that helps in estimating the the </a:t>
            </a:r>
            <a:r>
              <a:rPr b="1" lang="en" sz="1500">
                <a:latin typeface="Mulish"/>
                <a:ea typeface="Mulish"/>
                <a:cs typeface="Mulish"/>
                <a:sym typeface="Mulish"/>
              </a:rPr>
              <a:t>t</a:t>
            </a:r>
            <a:r>
              <a:rPr lang="en" sz="1500">
                <a:latin typeface="Mulish"/>
                <a:ea typeface="Mulish"/>
                <a:cs typeface="Mulish"/>
                <a:sym typeface="Mulish"/>
              </a:rPr>
              <a:t> time-step bounding-box coordinates accurately.</a:t>
            </a:r>
            <a:br>
              <a:rPr lang="en" sz="1500">
                <a:latin typeface="Mulish"/>
                <a:ea typeface="Mulish"/>
                <a:cs typeface="Mulish"/>
                <a:sym typeface="Mulish"/>
              </a:rPr>
            </a:br>
            <a:endParaRPr sz="1500">
              <a:latin typeface="Mulish"/>
              <a:ea typeface="Mulish"/>
              <a:cs typeface="Mulish"/>
              <a:sym typeface="Mulish"/>
            </a:endParaRPr>
          </a:p>
          <a:p>
            <a:pPr indent="-323850" lvl="0" marL="457200" rtl="0" algn="l">
              <a:lnSpc>
                <a:spcPct val="130000"/>
              </a:lnSpc>
              <a:spcBef>
                <a:spcPts val="0"/>
              </a:spcBef>
              <a:spcAft>
                <a:spcPts val="0"/>
              </a:spcAft>
              <a:buSzPts val="1500"/>
              <a:buFont typeface="Mulish"/>
              <a:buChar char="●"/>
            </a:pPr>
            <a:r>
              <a:rPr lang="en" sz="1500">
                <a:latin typeface="Mulish"/>
                <a:ea typeface="Mulish"/>
                <a:cs typeface="Mulish"/>
                <a:sym typeface="Mulish"/>
              </a:rPr>
              <a:t>Plus, tuning </a:t>
            </a:r>
            <a:r>
              <a:rPr b="1" lang="en" sz="1500">
                <a:latin typeface="Mulish"/>
                <a:ea typeface="Mulish"/>
                <a:cs typeface="Mulish"/>
                <a:sym typeface="Mulish"/>
              </a:rPr>
              <a:t>thresholds </a:t>
            </a:r>
            <a:r>
              <a:rPr lang="en" sz="1500">
                <a:latin typeface="Mulish"/>
                <a:ea typeface="Mulish"/>
                <a:cs typeface="Mulish"/>
                <a:sym typeface="Mulish"/>
              </a:rPr>
              <a:t> for bounding-boxes area ends up giving better results.</a:t>
            </a:r>
            <a:endParaRPr sz="1500">
              <a:latin typeface="Mulish"/>
              <a:ea typeface="Mulish"/>
              <a:cs typeface="Mulish"/>
              <a:sym typeface="Mulish"/>
            </a:endParaRPr>
          </a:p>
        </p:txBody>
      </p:sp>
      <p:cxnSp>
        <p:nvCxnSpPr>
          <p:cNvPr id="198" name="Google Shape;198;p31"/>
          <p:cNvCxnSpPr/>
          <p:nvPr/>
        </p:nvCxnSpPr>
        <p:spPr>
          <a:xfrm>
            <a:off x="3787975" y="1385875"/>
            <a:ext cx="572100" cy="1080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265500" y="1718250"/>
            <a:ext cx="4045200" cy="1707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 sz="3700">
                <a:latin typeface="Mulish"/>
                <a:ea typeface="Mulish"/>
                <a:cs typeface="Mulish"/>
                <a:sym typeface="Mulish"/>
              </a:rPr>
              <a:t>Primage Imocessors</a:t>
            </a:r>
            <a:endParaRPr b="1" sz="3600">
              <a:latin typeface="Mulish"/>
              <a:ea typeface="Mulish"/>
              <a:cs typeface="Mulish"/>
              <a:sym typeface="Mulish"/>
            </a:endParaRPr>
          </a:p>
        </p:txBody>
      </p:sp>
      <p:sp>
        <p:nvSpPr>
          <p:cNvPr id="67" name="Google Shape;67;p14"/>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342900" lvl="0" marL="457200" rtl="0" algn="l">
              <a:spcBef>
                <a:spcPts val="0"/>
              </a:spcBef>
              <a:spcAft>
                <a:spcPts val="0"/>
              </a:spcAft>
              <a:buSzPts val="1800"/>
              <a:buFont typeface="Mulish"/>
              <a:buChar char="●"/>
            </a:pPr>
            <a:r>
              <a:rPr lang="en">
                <a:latin typeface="Mulish"/>
                <a:ea typeface="Mulish"/>
                <a:cs typeface="Mulish"/>
                <a:sym typeface="Mulish"/>
              </a:rPr>
              <a:t>Aditya                (</a:t>
            </a:r>
            <a:r>
              <a:rPr lang="en">
                <a:latin typeface="Mulish"/>
                <a:ea typeface="Mulish"/>
                <a:cs typeface="Mulish"/>
                <a:sym typeface="Mulish"/>
              </a:rPr>
              <a:t>2021701010</a:t>
            </a:r>
            <a:r>
              <a:rPr lang="en">
                <a:latin typeface="Mulish"/>
                <a:ea typeface="Mulish"/>
                <a:cs typeface="Mulish"/>
                <a:sym typeface="Mulish"/>
              </a:rPr>
              <a:t>)</a:t>
            </a:r>
            <a:endParaRPr>
              <a:latin typeface="Mulish"/>
              <a:ea typeface="Mulish"/>
              <a:cs typeface="Mulish"/>
              <a:sym typeface="Mulish"/>
            </a:endParaRPr>
          </a:p>
          <a:p>
            <a:pPr indent="-342900" lvl="0" marL="457200" rtl="0" algn="l">
              <a:spcBef>
                <a:spcPts val="0"/>
              </a:spcBef>
              <a:spcAft>
                <a:spcPts val="0"/>
              </a:spcAft>
              <a:buSzPts val="1800"/>
              <a:buFont typeface="Mulish"/>
              <a:buChar char="●"/>
            </a:pPr>
            <a:r>
              <a:rPr lang="en">
                <a:latin typeface="Mulish"/>
                <a:ea typeface="Mulish"/>
                <a:cs typeface="Mulish"/>
                <a:sym typeface="Mulish"/>
              </a:rPr>
              <a:t>Bhoomeendra   </a:t>
            </a:r>
            <a:r>
              <a:rPr lang="en">
                <a:latin typeface="Mulish"/>
                <a:ea typeface="Mulish"/>
                <a:cs typeface="Mulish"/>
                <a:sym typeface="Mulish"/>
              </a:rPr>
              <a:t>(2021701037)</a:t>
            </a:r>
            <a:endParaRPr>
              <a:latin typeface="Mulish"/>
              <a:ea typeface="Mulish"/>
              <a:cs typeface="Mulish"/>
              <a:sym typeface="Mulish"/>
            </a:endParaRPr>
          </a:p>
          <a:p>
            <a:pPr indent="-342900" lvl="0" marL="457200" rtl="0" algn="l">
              <a:spcBef>
                <a:spcPts val="0"/>
              </a:spcBef>
              <a:spcAft>
                <a:spcPts val="0"/>
              </a:spcAft>
              <a:buSzPts val="1800"/>
              <a:buFont typeface="Mulish"/>
              <a:buChar char="●"/>
            </a:pPr>
            <a:r>
              <a:rPr lang="en">
                <a:latin typeface="Mulish"/>
                <a:ea typeface="Mulish"/>
                <a:cs typeface="Mulish"/>
                <a:sym typeface="Mulish"/>
              </a:rPr>
              <a:t>Dhruv                 </a:t>
            </a:r>
            <a:r>
              <a:rPr lang="en">
                <a:latin typeface="Mulish"/>
                <a:ea typeface="Mulish"/>
                <a:cs typeface="Mulish"/>
                <a:sym typeface="Mulish"/>
              </a:rPr>
              <a:t>(2021701021)</a:t>
            </a:r>
            <a:endParaRPr>
              <a:latin typeface="Mulish"/>
              <a:ea typeface="Mulish"/>
              <a:cs typeface="Mulish"/>
              <a:sym typeface="Mulish"/>
            </a:endParaRPr>
          </a:p>
          <a:p>
            <a:pPr indent="-342900" lvl="0" marL="457200" rtl="0" algn="l">
              <a:spcBef>
                <a:spcPts val="0"/>
              </a:spcBef>
              <a:spcAft>
                <a:spcPts val="0"/>
              </a:spcAft>
              <a:buSzPts val="1800"/>
              <a:buFont typeface="Mulish"/>
              <a:buChar char="●"/>
            </a:pPr>
            <a:r>
              <a:rPr lang="en">
                <a:latin typeface="Mulish"/>
                <a:ea typeface="Mulish"/>
                <a:cs typeface="Mulish"/>
                <a:sym typeface="Mulish"/>
              </a:rPr>
              <a:t>Prateek              </a:t>
            </a:r>
            <a:r>
              <a:rPr lang="en">
                <a:latin typeface="Mulish"/>
                <a:ea typeface="Mulish"/>
                <a:cs typeface="Mulish"/>
                <a:sym typeface="Mulish"/>
              </a:rPr>
              <a:t>(2021701009)</a:t>
            </a:r>
            <a:endParaRPr>
              <a:latin typeface="Mulish"/>
              <a:ea typeface="Mulish"/>
              <a:cs typeface="Mulish"/>
              <a:sym typeface="Mulish"/>
            </a:endParaRPr>
          </a:p>
        </p:txBody>
      </p:sp>
      <p:sp>
        <p:nvSpPr>
          <p:cNvPr id="68" name="Google Shape;68;p14"/>
          <p:cNvSpPr txBox="1"/>
          <p:nvPr/>
        </p:nvSpPr>
        <p:spPr>
          <a:xfrm>
            <a:off x="5325150" y="3715450"/>
            <a:ext cx="3065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Mulish"/>
                <a:ea typeface="Mulish"/>
                <a:cs typeface="Mulish"/>
                <a:sym typeface="Mulish"/>
              </a:rPr>
              <a:t>TA: Anushree Korturti</a:t>
            </a:r>
            <a:endParaRPr sz="1800">
              <a:solidFill>
                <a:schemeClr val="lt1"/>
              </a:solidFill>
              <a:latin typeface="Mulish"/>
              <a:ea typeface="Mulish"/>
              <a:cs typeface="Mulish"/>
              <a:sym typeface="Mulish"/>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2"/>
          <p:cNvSpPr txBox="1"/>
          <p:nvPr>
            <p:ph type="title"/>
          </p:nvPr>
        </p:nvSpPr>
        <p:spPr>
          <a:xfrm>
            <a:off x="311700" y="305125"/>
            <a:ext cx="8520600" cy="61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400">
                <a:latin typeface="Mulish"/>
                <a:ea typeface="Mulish"/>
                <a:cs typeface="Mulish"/>
                <a:sym typeface="Mulish"/>
              </a:rPr>
              <a:t>Classification Criteria:</a:t>
            </a:r>
            <a:endParaRPr b="1" sz="2400">
              <a:latin typeface="Mulish"/>
              <a:ea typeface="Mulish"/>
              <a:cs typeface="Mulish"/>
              <a:sym typeface="Mulish"/>
            </a:endParaRPr>
          </a:p>
        </p:txBody>
      </p:sp>
      <p:sp>
        <p:nvSpPr>
          <p:cNvPr id="204" name="Google Shape;204;p32"/>
          <p:cNvSpPr txBox="1"/>
          <p:nvPr>
            <p:ph idx="1" type="body"/>
          </p:nvPr>
        </p:nvSpPr>
        <p:spPr>
          <a:xfrm>
            <a:off x="369600" y="1324125"/>
            <a:ext cx="8404800" cy="33780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Font typeface="Mulish"/>
              <a:buChar char="●"/>
            </a:pPr>
            <a:r>
              <a:rPr lang="en" sz="1600">
                <a:latin typeface="Mulish"/>
                <a:ea typeface="Mulish"/>
                <a:cs typeface="Mulish"/>
                <a:sym typeface="Mulish"/>
              </a:rPr>
              <a:t>On the basis of vehicle size, we</a:t>
            </a:r>
            <a:r>
              <a:rPr lang="en" sz="1600">
                <a:latin typeface="Mulish"/>
                <a:ea typeface="Mulish"/>
                <a:cs typeface="Mulish"/>
                <a:sym typeface="Mulish"/>
              </a:rPr>
              <a:t> </a:t>
            </a:r>
            <a:r>
              <a:rPr lang="en" sz="1600">
                <a:latin typeface="Mulish"/>
                <a:ea typeface="Mulish"/>
                <a:cs typeface="Mulish"/>
                <a:sym typeface="Mulish"/>
              </a:rPr>
              <a:t>classify them</a:t>
            </a:r>
            <a:r>
              <a:rPr lang="en" sz="1600">
                <a:latin typeface="Mulish"/>
                <a:ea typeface="Mulish"/>
                <a:cs typeface="Mulish"/>
                <a:sym typeface="Mulish"/>
              </a:rPr>
              <a:t> into </a:t>
            </a:r>
            <a:r>
              <a:rPr b="1" lang="en" sz="1600">
                <a:latin typeface="Mulish"/>
                <a:ea typeface="Mulish"/>
                <a:cs typeface="Mulish"/>
                <a:sym typeface="Mulish"/>
              </a:rPr>
              <a:t>4</a:t>
            </a:r>
            <a:r>
              <a:rPr lang="en" sz="1600">
                <a:latin typeface="Mulish"/>
                <a:ea typeface="Mulish"/>
                <a:cs typeface="Mulish"/>
                <a:sym typeface="Mulish"/>
              </a:rPr>
              <a:t> types:</a:t>
            </a:r>
            <a:r>
              <a:rPr lang="en" sz="1600">
                <a:latin typeface="Mulish"/>
                <a:ea typeface="Mulish"/>
                <a:cs typeface="Mulish"/>
                <a:sym typeface="Mulish"/>
              </a:rPr>
              <a:t> </a:t>
            </a:r>
            <a:br>
              <a:rPr lang="en" sz="1600">
                <a:latin typeface="Mulish"/>
                <a:ea typeface="Mulish"/>
                <a:cs typeface="Mulish"/>
                <a:sym typeface="Mulish"/>
              </a:rPr>
            </a:br>
            <a:endParaRPr sz="1600">
              <a:latin typeface="Mulish"/>
              <a:ea typeface="Mulish"/>
              <a:cs typeface="Mulish"/>
              <a:sym typeface="Mulish"/>
            </a:endParaRPr>
          </a:p>
          <a:p>
            <a:pPr indent="-330200" lvl="1" marL="914400" rtl="0" algn="l">
              <a:lnSpc>
                <a:spcPct val="115000"/>
              </a:lnSpc>
              <a:spcBef>
                <a:spcPts val="0"/>
              </a:spcBef>
              <a:spcAft>
                <a:spcPts val="0"/>
              </a:spcAft>
              <a:buSzPts val="1600"/>
              <a:buFont typeface="Mulish"/>
              <a:buChar char="○"/>
            </a:pPr>
            <a:r>
              <a:rPr b="1" lang="en" sz="1600">
                <a:latin typeface="Mulish"/>
                <a:ea typeface="Mulish"/>
                <a:cs typeface="Mulish"/>
                <a:sym typeface="Mulish"/>
              </a:rPr>
              <a:t>Type 1 (Bicycle, MotorCycle)</a:t>
            </a:r>
            <a:endParaRPr b="1" sz="1600">
              <a:latin typeface="Mulish"/>
              <a:ea typeface="Mulish"/>
              <a:cs typeface="Mulish"/>
              <a:sym typeface="Mulish"/>
            </a:endParaRPr>
          </a:p>
          <a:p>
            <a:pPr indent="-330200" lvl="1" marL="914400" rtl="0" algn="l">
              <a:lnSpc>
                <a:spcPct val="115000"/>
              </a:lnSpc>
              <a:spcBef>
                <a:spcPts val="0"/>
              </a:spcBef>
              <a:spcAft>
                <a:spcPts val="0"/>
              </a:spcAft>
              <a:buSzPts val="1600"/>
              <a:buFont typeface="Mulish"/>
              <a:buChar char="○"/>
            </a:pPr>
            <a:r>
              <a:rPr b="1" lang="en" sz="1600">
                <a:latin typeface="Mulish"/>
                <a:ea typeface="Mulish"/>
                <a:cs typeface="Mulish"/>
                <a:sym typeface="Mulish"/>
              </a:rPr>
              <a:t>Type 2 (Car)</a:t>
            </a:r>
            <a:endParaRPr b="1" sz="1600">
              <a:latin typeface="Mulish"/>
              <a:ea typeface="Mulish"/>
              <a:cs typeface="Mulish"/>
              <a:sym typeface="Mulish"/>
            </a:endParaRPr>
          </a:p>
          <a:p>
            <a:pPr indent="-330200" lvl="1" marL="914400" rtl="0" algn="l">
              <a:lnSpc>
                <a:spcPct val="115000"/>
              </a:lnSpc>
              <a:spcBef>
                <a:spcPts val="0"/>
              </a:spcBef>
              <a:spcAft>
                <a:spcPts val="0"/>
              </a:spcAft>
              <a:buSzPts val="1600"/>
              <a:buFont typeface="Mulish"/>
              <a:buChar char="○"/>
            </a:pPr>
            <a:r>
              <a:rPr b="1" lang="en" sz="1600">
                <a:latin typeface="Mulish"/>
                <a:ea typeface="Mulish"/>
                <a:cs typeface="Mulish"/>
                <a:sym typeface="Mulish"/>
              </a:rPr>
              <a:t>Type 3 (Pickup, Minibus)</a:t>
            </a:r>
            <a:endParaRPr b="1" sz="1600">
              <a:latin typeface="Mulish"/>
              <a:ea typeface="Mulish"/>
              <a:cs typeface="Mulish"/>
              <a:sym typeface="Mulish"/>
            </a:endParaRPr>
          </a:p>
          <a:p>
            <a:pPr indent="-330200" lvl="1" marL="914400" rtl="0" algn="l">
              <a:lnSpc>
                <a:spcPct val="115000"/>
              </a:lnSpc>
              <a:spcBef>
                <a:spcPts val="0"/>
              </a:spcBef>
              <a:spcAft>
                <a:spcPts val="0"/>
              </a:spcAft>
              <a:buSzPts val="1600"/>
              <a:buFont typeface="Mulish"/>
              <a:buChar char="○"/>
            </a:pPr>
            <a:r>
              <a:rPr b="1" lang="en" sz="1600">
                <a:latin typeface="Mulish"/>
                <a:ea typeface="Mulish"/>
                <a:cs typeface="Mulish"/>
                <a:sym typeface="Mulish"/>
              </a:rPr>
              <a:t>Type 4 (Buses, Trucks, Trailers)</a:t>
            </a:r>
            <a:br>
              <a:rPr b="1" lang="en" sz="1600">
                <a:latin typeface="Mulish"/>
                <a:ea typeface="Mulish"/>
                <a:cs typeface="Mulish"/>
                <a:sym typeface="Mulish"/>
              </a:rPr>
            </a:br>
            <a:endParaRPr b="1" sz="1600">
              <a:latin typeface="Mulish"/>
              <a:ea typeface="Mulish"/>
              <a:cs typeface="Mulish"/>
              <a:sym typeface="Mulish"/>
            </a:endParaRPr>
          </a:p>
          <a:p>
            <a:pPr indent="-330200" lvl="0" marL="457200" rtl="0" algn="l">
              <a:lnSpc>
                <a:spcPct val="115000"/>
              </a:lnSpc>
              <a:spcBef>
                <a:spcPts val="0"/>
              </a:spcBef>
              <a:spcAft>
                <a:spcPts val="0"/>
              </a:spcAft>
              <a:buSzPts val="1600"/>
              <a:buFont typeface="Mulish"/>
              <a:buChar char="●"/>
            </a:pPr>
            <a:r>
              <a:rPr b="1" lang="en" sz="1600">
                <a:latin typeface="Mulish"/>
                <a:ea typeface="Mulish"/>
                <a:cs typeface="Mulish"/>
                <a:sym typeface="Mulish"/>
              </a:rPr>
              <a:t>Extreme case</a:t>
            </a:r>
            <a:r>
              <a:rPr lang="en" sz="1600">
                <a:latin typeface="Mulish"/>
                <a:ea typeface="Mulish"/>
                <a:cs typeface="Mulish"/>
                <a:sym typeface="Mulish"/>
              </a:rPr>
              <a:t>: For</a:t>
            </a:r>
            <a:r>
              <a:rPr lang="en" sz="1600">
                <a:latin typeface="Mulish"/>
                <a:ea typeface="Mulish"/>
                <a:cs typeface="Mulish"/>
                <a:sym typeface="Mulish"/>
              </a:rPr>
              <a:t> a partially captured vehicle, initially it maybe  mis-classified but it is handled later as we consider the largest area till the vehicle is in the frame.</a:t>
            </a:r>
            <a:endParaRPr sz="1600">
              <a:latin typeface="Mulish"/>
              <a:ea typeface="Mulish"/>
              <a:cs typeface="Mulish"/>
              <a:sym typeface="Mulish"/>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3"/>
          <p:cNvSpPr txBox="1"/>
          <p:nvPr>
            <p:ph type="title"/>
          </p:nvPr>
        </p:nvSpPr>
        <p:spPr>
          <a:xfrm>
            <a:off x="311700" y="227075"/>
            <a:ext cx="8520600" cy="61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400">
                <a:latin typeface="Mulish"/>
                <a:ea typeface="Mulish"/>
                <a:cs typeface="Mulish"/>
                <a:sym typeface="Mulish"/>
              </a:rPr>
              <a:t>Counting:</a:t>
            </a:r>
            <a:endParaRPr b="1" sz="2400">
              <a:latin typeface="Mulish"/>
              <a:ea typeface="Mulish"/>
              <a:cs typeface="Mulish"/>
              <a:sym typeface="Mulish"/>
            </a:endParaRPr>
          </a:p>
        </p:txBody>
      </p:sp>
      <p:sp>
        <p:nvSpPr>
          <p:cNvPr id="210" name="Google Shape;210;p33"/>
          <p:cNvSpPr txBox="1"/>
          <p:nvPr>
            <p:ph idx="1" type="body"/>
          </p:nvPr>
        </p:nvSpPr>
        <p:spPr>
          <a:xfrm>
            <a:off x="427400" y="1379300"/>
            <a:ext cx="8404800" cy="2356200"/>
          </a:xfrm>
          <a:prstGeom prst="rect">
            <a:avLst/>
          </a:prstGeom>
        </p:spPr>
        <p:txBody>
          <a:bodyPr anchorCtr="0" anchor="t" bIns="91425" lIns="91425" spcFirstLastPara="1" rIns="91425" wrap="square" tIns="91425">
            <a:noAutofit/>
          </a:bodyPr>
          <a:lstStyle/>
          <a:p>
            <a:pPr indent="-331833" lvl="0" marL="457200" rtl="0" algn="l">
              <a:lnSpc>
                <a:spcPct val="150000"/>
              </a:lnSpc>
              <a:spcBef>
                <a:spcPts val="0"/>
              </a:spcBef>
              <a:spcAft>
                <a:spcPts val="0"/>
              </a:spcAft>
              <a:buSzPts val="1626"/>
              <a:buFont typeface="Mulish"/>
              <a:buChar char="●"/>
            </a:pPr>
            <a:r>
              <a:rPr lang="en" sz="1600">
                <a:latin typeface="Mulish"/>
                <a:ea typeface="Mulish"/>
                <a:cs typeface="Mulish"/>
                <a:sym typeface="Mulish"/>
              </a:rPr>
              <a:t>Ground Truth values for each </a:t>
            </a:r>
            <a:r>
              <a:rPr lang="en" sz="1600">
                <a:latin typeface="Mulish"/>
                <a:ea typeface="Mulish"/>
                <a:cs typeface="Mulish"/>
                <a:sym typeface="Mulish"/>
              </a:rPr>
              <a:t>group of vehicles are “</a:t>
            </a:r>
            <a:r>
              <a:rPr b="1" lang="en" sz="1600">
                <a:latin typeface="Mulish"/>
                <a:ea typeface="Mulish"/>
                <a:cs typeface="Mulish"/>
                <a:sym typeface="Mulish"/>
              </a:rPr>
              <a:t>manually</a:t>
            </a:r>
            <a:r>
              <a:rPr lang="en" sz="1600">
                <a:latin typeface="Mulish"/>
                <a:ea typeface="Mulish"/>
                <a:cs typeface="Mulish"/>
                <a:sym typeface="Mulish"/>
              </a:rPr>
              <a:t>” counted from a given video.</a:t>
            </a:r>
            <a:br>
              <a:rPr lang="en" sz="1600">
                <a:latin typeface="Mulish"/>
                <a:ea typeface="Mulish"/>
                <a:cs typeface="Mulish"/>
                <a:sym typeface="Mulish"/>
              </a:rPr>
            </a:br>
            <a:endParaRPr sz="1600">
              <a:latin typeface="Mulish"/>
              <a:ea typeface="Mulish"/>
              <a:cs typeface="Mulish"/>
              <a:sym typeface="Mulish"/>
            </a:endParaRPr>
          </a:p>
          <a:p>
            <a:pPr indent="-331833" lvl="0" marL="457200" rtl="0" algn="l">
              <a:lnSpc>
                <a:spcPct val="150000"/>
              </a:lnSpc>
              <a:spcBef>
                <a:spcPts val="0"/>
              </a:spcBef>
              <a:spcAft>
                <a:spcPts val="0"/>
              </a:spcAft>
              <a:buSzPts val="1626"/>
              <a:buFont typeface="Mulish"/>
              <a:buChar char="●"/>
            </a:pPr>
            <a:r>
              <a:rPr lang="en" sz="1600">
                <a:latin typeface="Mulish"/>
                <a:ea typeface="Mulish"/>
                <a:cs typeface="Mulish"/>
                <a:sym typeface="Mulish"/>
              </a:rPr>
              <a:t>F</a:t>
            </a:r>
            <a:r>
              <a:rPr lang="en" sz="1600">
                <a:latin typeface="Mulish"/>
                <a:ea typeface="Mulish"/>
                <a:cs typeface="Mulish"/>
                <a:sym typeface="Mulish"/>
              </a:rPr>
              <a:t>urther,</a:t>
            </a:r>
            <a:r>
              <a:rPr lang="en" sz="1600">
                <a:latin typeface="Mulish"/>
                <a:ea typeface="Mulish"/>
                <a:cs typeface="Mulish"/>
                <a:sym typeface="Mulish"/>
              </a:rPr>
              <a:t> w</a:t>
            </a:r>
            <a:r>
              <a:rPr lang="en" sz="1600">
                <a:latin typeface="Mulish"/>
                <a:ea typeface="Mulish"/>
                <a:cs typeface="Mulish"/>
                <a:sym typeface="Mulish"/>
              </a:rPr>
              <a:t>hen an untracked vehicle enters the “</a:t>
            </a:r>
            <a:r>
              <a:rPr b="1" lang="en" sz="1600">
                <a:latin typeface="Mulish"/>
                <a:ea typeface="Mulish"/>
                <a:cs typeface="Mulish"/>
                <a:sym typeface="Mulish"/>
              </a:rPr>
              <a:t>detection zone</a:t>
            </a:r>
            <a:r>
              <a:rPr lang="en" sz="1600">
                <a:latin typeface="Mulish"/>
                <a:ea typeface="Mulish"/>
                <a:cs typeface="Mulish"/>
                <a:sym typeface="Mulish"/>
              </a:rPr>
              <a:t>” it is added to the total count as well as classified into one of the mentioned groups by </a:t>
            </a:r>
            <a:r>
              <a:rPr lang="en" sz="1600">
                <a:latin typeface="Mulish"/>
                <a:ea typeface="Mulish"/>
                <a:cs typeface="Mulish"/>
                <a:sym typeface="Mulish"/>
              </a:rPr>
              <a:t>updating</a:t>
            </a:r>
            <a:r>
              <a:rPr lang="en" sz="1600">
                <a:latin typeface="Mulish"/>
                <a:ea typeface="Mulish"/>
                <a:cs typeface="Mulish"/>
                <a:sym typeface="Mulish"/>
              </a:rPr>
              <a:t> the count of that particular </a:t>
            </a:r>
            <a:r>
              <a:rPr lang="en" sz="1600">
                <a:latin typeface="Mulish"/>
                <a:ea typeface="Mulish"/>
                <a:cs typeface="Mulish"/>
                <a:sym typeface="Mulish"/>
              </a:rPr>
              <a:t>category</a:t>
            </a:r>
            <a:r>
              <a:rPr lang="en" sz="1600">
                <a:latin typeface="Mulish"/>
                <a:ea typeface="Mulish"/>
                <a:cs typeface="Mulish"/>
                <a:sym typeface="Mulish"/>
              </a:rPr>
              <a:t>.</a:t>
            </a:r>
            <a:endParaRPr sz="1600">
              <a:latin typeface="Mulish"/>
              <a:ea typeface="Mulish"/>
              <a:cs typeface="Mulish"/>
              <a:sym typeface="Mulish"/>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4"/>
          <p:cNvSpPr txBox="1"/>
          <p:nvPr>
            <p:ph type="title"/>
          </p:nvPr>
        </p:nvSpPr>
        <p:spPr>
          <a:xfrm>
            <a:off x="311700" y="163350"/>
            <a:ext cx="8520600" cy="61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600">
                <a:latin typeface="Mulish"/>
                <a:ea typeface="Mulish"/>
                <a:cs typeface="Mulish"/>
                <a:sym typeface="Mulish"/>
              </a:rPr>
              <a:t>GUI</a:t>
            </a:r>
            <a:endParaRPr b="1" sz="2600">
              <a:latin typeface="Mulish"/>
              <a:ea typeface="Mulish"/>
              <a:cs typeface="Mulish"/>
              <a:sym typeface="Mulish"/>
            </a:endParaRPr>
          </a:p>
        </p:txBody>
      </p:sp>
      <p:pic>
        <p:nvPicPr>
          <p:cNvPr id="216" name="Google Shape;216;p34"/>
          <p:cNvPicPr preferRelativeResize="0"/>
          <p:nvPr/>
        </p:nvPicPr>
        <p:blipFill>
          <a:blip r:embed="rId3">
            <a:alphaModFix/>
          </a:blip>
          <a:stretch>
            <a:fillRect/>
          </a:stretch>
        </p:blipFill>
        <p:spPr>
          <a:xfrm>
            <a:off x="152400" y="928950"/>
            <a:ext cx="8839201" cy="369075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5"/>
          <p:cNvSpPr txBox="1"/>
          <p:nvPr>
            <p:ph type="title"/>
          </p:nvPr>
        </p:nvSpPr>
        <p:spPr>
          <a:xfrm>
            <a:off x="360700" y="379088"/>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ulish"/>
                <a:ea typeface="Mulish"/>
                <a:cs typeface="Mulish"/>
                <a:sym typeface="Mulish"/>
              </a:rPr>
              <a:t>Analysis  &amp; Results:</a:t>
            </a:r>
            <a:endParaRPr b="1">
              <a:latin typeface="Mulish"/>
              <a:ea typeface="Mulish"/>
              <a:cs typeface="Mulish"/>
              <a:sym typeface="Mulish"/>
            </a:endParaRPr>
          </a:p>
        </p:txBody>
      </p:sp>
      <p:sp>
        <p:nvSpPr>
          <p:cNvPr id="222" name="Google Shape;222;p35"/>
          <p:cNvSpPr txBox="1"/>
          <p:nvPr/>
        </p:nvSpPr>
        <p:spPr>
          <a:xfrm>
            <a:off x="1312825" y="1208575"/>
            <a:ext cx="1965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300">
                <a:solidFill>
                  <a:srgbClr val="666666"/>
                </a:solidFill>
                <a:latin typeface="Mulish"/>
                <a:ea typeface="Mulish"/>
                <a:cs typeface="Mulish"/>
                <a:sym typeface="Mulish"/>
              </a:rPr>
              <a:t>Paper Implementation</a:t>
            </a:r>
            <a:endParaRPr b="1" i="1" sz="1300">
              <a:solidFill>
                <a:srgbClr val="666666"/>
              </a:solidFill>
              <a:latin typeface="Mulish"/>
              <a:ea typeface="Mulish"/>
              <a:cs typeface="Mulish"/>
              <a:sym typeface="Mulish"/>
            </a:endParaRPr>
          </a:p>
        </p:txBody>
      </p:sp>
      <p:sp>
        <p:nvSpPr>
          <p:cNvPr id="223" name="Google Shape;223;p35"/>
          <p:cNvSpPr txBox="1"/>
          <p:nvPr/>
        </p:nvSpPr>
        <p:spPr>
          <a:xfrm>
            <a:off x="6036925" y="1143650"/>
            <a:ext cx="1574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300">
                <a:solidFill>
                  <a:srgbClr val="666666"/>
                </a:solidFill>
                <a:latin typeface="Mulish"/>
                <a:ea typeface="Mulish"/>
                <a:cs typeface="Mulish"/>
                <a:sym typeface="Mulish"/>
              </a:rPr>
              <a:t>Improved Version</a:t>
            </a:r>
            <a:endParaRPr b="1" i="1" sz="1300">
              <a:solidFill>
                <a:srgbClr val="666666"/>
              </a:solidFill>
              <a:latin typeface="Mulish"/>
              <a:ea typeface="Mulish"/>
              <a:cs typeface="Mulish"/>
              <a:sym typeface="Mulish"/>
            </a:endParaRPr>
          </a:p>
        </p:txBody>
      </p:sp>
      <p:graphicFrame>
        <p:nvGraphicFramePr>
          <p:cNvPr id="224" name="Google Shape;224;p35"/>
          <p:cNvGraphicFramePr/>
          <p:nvPr/>
        </p:nvGraphicFramePr>
        <p:xfrm>
          <a:off x="243400" y="1809750"/>
          <a:ext cx="3000000" cy="3000000"/>
        </p:xfrm>
        <a:graphic>
          <a:graphicData uri="http://schemas.openxmlformats.org/drawingml/2006/table">
            <a:tbl>
              <a:tblPr>
                <a:noFill/>
                <a:tableStyleId>{0606BB70-4A76-4BA9-ABEF-33800C6544C8}</a:tableStyleId>
              </a:tblPr>
              <a:tblGrid>
                <a:gridCol w="1546950"/>
                <a:gridCol w="1546950"/>
                <a:gridCol w="1009950"/>
              </a:tblGrid>
              <a:tr h="882325">
                <a:tc>
                  <a:txBody>
                    <a:bodyPr/>
                    <a:lstStyle/>
                    <a:p>
                      <a:pPr indent="0" lvl="0" marL="0" rtl="0" algn="ctr">
                        <a:spcBef>
                          <a:spcPts val="0"/>
                        </a:spcBef>
                        <a:spcAft>
                          <a:spcPts val="0"/>
                        </a:spcAft>
                        <a:buNone/>
                      </a:pPr>
                      <a:r>
                        <a:rPr b="1" lang="en" sz="1200">
                          <a:solidFill>
                            <a:schemeClr val="dk1"/>
                          </a:solidFill>
                        </a:rPr>
                        <a:t>Actual vehicle passed </a:t>
                      </a:r>
                      <a:endParaRPr b="1" sz="1200">
                        <a:solidFill>
                          <a:schemeClr val="dk1"/>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rPr>
                        <a:t>Counted number of vehicles by the method</a:t>
                      </a:r>
                      <a:endParaRPr b="1" sz="1200">
                        <a:solidFill>
                          <a:schemeClr val="dk1"/>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rPr>
                        <a:t>Number of errors</a:t>
                      </a:r>
                      <a:endParaRPr b="1" sz="1200">
                        <a:solidFill>
                          <a:schemeClr val="dk1"/>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574725">
                <a:tc>
                  <a:txBody>
                    <a:bodyPr/>
                    <a:lstStyle/>
                    <a:p>
                      <a:pPr indent="0" lvl="0" marL="0" rtl="0" algn="ctr">
                        <a:spcBef>
                          <a:spcPts val="0"/>
                        </a:spcBef>
                        <a:spcAft>
                          <a:spcPts val="0"/>
                        </a:spcAft>
                        <a:buNone/>
                      </a:pPr>
                      <a:r>
                        <a:rPr lang="en">
                          <a:solidFill>
                            <a:schemeClr val="dk1"/>
                          </a:solidFill>
                        </a:rPr>
                        <a:t>44</a:t>
                      </a:r>
                      <a:endParaRPr>
                        <a:solidFill>
                          <a:schemeClr val="dk1"/>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52</a:t>
                      </a:r>
                      <a:endParaRPr>
                        <a:solidFill>
                          <a:schemeClr val="dk1"/>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rPr>
                        <a:t>18.18%</a:t>
                      </a:r>
                      <a:endParaRPr>
                        <a:solidFill>
                          <a:schemeClr val="dk1"/>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bl>
          </a:graphicData>
        </a:graphic>
      </p:graphicFrame>
      <p:graphicFrame>
        <p:nvGraphicFramePr>
          <p:cNvPr id="225" name="Google Shape;225;p35"/>
          <p:cNvGraphicFramePr/>
          <p:nvPr/>
        </p:nvGraphicFramePr>
        <p:xfrm>
          <a:off x="4571988" y="1809750"/>
          <a:ext cx="3000000" cy="3000000"/>
        </p:xfrm>
        <a:graphic>
          <a:graphicData uri="http://schemas.openxmlformats.org/drawingml/2006/table">
            <a:tbl>
              <a:tblPr>
                <a:noFill/>
                <a:tableStyleId>{0606BB70-4A76-4BA9-ABEF-33800C6544C8}</a:tableStyleId>
              </a:tblPr>
              <a:tblGrid>
                <a:gridCol w="1533175"/>
                <a:gridCol w="1533175"/>
                <a:gridCol w="1391225"/>
              </a:tblGrid>
              <a:tr h="882325">
                <a:tc>
                  <a:txBody>
                    <a:bodyPr/>
                    <a:lstStyle/>
                    <a:p>
                      <a:pPr indent="0" lvl="0" marL="0" rtl="0" algn="ctr">
                        <a:spcBef>
                          <a:spcPts val="0"/>
                        </a:spcBef>
                        <a:spcAft>
                          <a:spcPts val="0"/>
                        </a:spcAft>
                        <a:buNone/>
                      </a:pPr>
                      <a:r>
                        <a:rPr b="1" lang="en" sz="1200"/>
                        <a:t>Actual vehicle passed </a:t>
                      </a:r>
                      <a:endParaRPr b="1" sz="1200"/>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1200"/>
                        <a:t>Counted number of vehicles by the method</a:t>
                      </a:r>
                      <a:endParaRPr b="1" sz="1200"/>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1200"/>
                        <a:t>Number of errors</a:t>
                      </a:r>
                      <a:endParaRPr b="1" sz="1200"/>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574725">
                <a:tc>
                  <a:txBody>
                    <a:bodyPr/>
                    <a:lstStyle/>
                    <a:p>
                      <a:pPr indent="0" lvl="0" marL="0" rtl="0" algn="ctr">
                        <a:spcBef>
                          <a:spcPts val="0"/>
                        </a:spcBef>
                        <a:spcAft>
                          <a:spcPts val="0"/>
                        </a:spcAft>
                        <a:buNone/>
                      </a:pPr>
                      <a:r>
                        <a:rPr lang="en"/>
                        <a:t>44</a:t>
                      </a:r>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42</a:t>
                      </a:r>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4.54%</a:t>
                      </a:r>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bl>
          </a:graphicData>
        </a:graphic>
      </p:graphicFrame>
      <p:sp>
        <p:nvSpPr>
          <p:cNvPr id="226" name="Google Shape;226;p35"/>
          <p:cNvSpPr txBox="1"/>
          <p:nvPr/>
        </p:nvSpPr>
        <p:spPr>
          <a:xfrm>
            <a:off x="1635025" y="760750"/>
            <a:ext cx="654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ld Standard TT"/>
              <a:ea typeface="Old Standard TT"/>
              <a:cs typeface="Old Standard TT"/>
              <a:sym typeface="Old Standard T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6"/>
          <p:cNvSpPr txBox="1"/>
          <p:nvPr/>
        </p:nvSpPr>
        <p:spPr>
          <a:xfrm>
            <a:off x="1115475" y="1262725"/>
            <a:ext cx="298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ulish"/>
                <a:ea typeface="Mulish"/>
                <a:cs typeface="Mulish"/>
                <a:sym typeface="Mulish"/>
              </a:rPr>
              <a:t>Type 1   Type 2   Type 3    Type 4</a:t>
            </a:r>
            <a:endParaRPr b="1">
              <a:latin typeface="Mulish"/>
              <a:ea typeface="Mulish"/>
              <a:cs typeface="Mulish"/>
              <a:sym typeface="Mulish"/>
            </a:endParaRPr>
          </a:p>
        </p:txBody>
      </p:sp>
      <p:graphicFrame>
        <p:nvGraphicFramePr>
          <p:cNvPr id="232" name="Google Shape;232;p36"/>
          <p:cNvGraphicFramePr/>
          <p:nvPr/>
        </p:nvGraphicFramePr>
        <p:xfrm>
          <a:off x="1188925" y="1687000"/>
          <a:ext cx="3000000" cy="3000000"/>
        </p:xfrm>
        <a:graphic>
          <a:graphicData uri="http://schemas.openxmlformats.org/drawingml/2006/table">
            <a:tbl>
              <a:tblPr>
                <a:noFill/>
                <a:tableStyleId>{0606BB70-4A76-4BA9-ABEF-33800C6544C8}</a:tableStyleId>
              </a:tblPr>
              <a:tblGrid>
                <a:gridCol w="746650"/>
                <a:gridCol w="746650"/>
                <a:gridCol w="746650"/>
                <a:gridCol w="746575"/>
              </a:tblGrid>
              <a:tr h="426300">
                <a:tc>
                  <a:txBody>
                    <a:bodyPr/>
                    <a:lstStyle/>
                    <a:p>
                      <a:pPr indent="0" lvl="0" marL="0" rtl="0" algn="ctr">
                        <a:spcBef>
                          <a:spcPts val="0"/>
                        </a:spcBef>
                        <a:spcAft>
                          <a:spcPts val="0"/>
                        </a:spcAft>
                        <a:buNone/>
                      </a:pPr>
                      <a:r>
                        <a:rPr lang="en">
                          <a:latin typeface="Mulish"/>
                          <a:ea typeface="Mulish"/>
                          <a:cs typeface="Mulish"/>
                          <a:sym typeface="Mulish"/>
                        </a:rPr>
                        <a:t>1</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426300">
                <a:tc>
                  <a:txBody>
                    <a:bodyPr/>
                    <a:lstStyle/>
                    <a:p>
                      <a:pPr indent="0" lvl="0" marL="0" rtl="0" algn="ctr">
                        <a:spcBef>
                          <a:spcPts val="0"/>
                        </a:spcBef>
                        <a:spcAft>
                          <a:spcPts val="0"/>
                        </a:spcAft>
                        <a:buNone/>
                      </a:pPr>
                      <a:r>
                        <a:rPr lang="en">
                          <a:latin typeface="Mulish"/>
                          <a:ea typeface="Mulish"/>
                          <a:cs typeface="Mulish"/>
                          <a:sym typeface="Mulish"/>
                        </a:rPr>
                        <a:t>2</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25</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426300">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1</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10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426300">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2</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3</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426300">
                <a:tc>
                  <a:txBody>
                    <a:bodyPr/>
                    <a:lstStyle/>
                    <a:p>
                      <a:pPr indent="0" lvl="0" marL="0" rtl="0" algn="ctr">
                        <a:spcBef>
                          <a:spcPts val="0"/>
                        </a:spcBef>
                        <a:spcAft>
                          <a:spcPts val="0"/>
                        </a:spcAft>
                        <a:buNone/>
                      </a:pPr>
                      <a:r>
                        <a:rPr lang="en">
                          <a:latin typeface="Mulish"/>
                          <a:ea typeface="Mulish"/>
                          <a:cs typeface="Mulish"/>
                          <a:sym typeface="Mulish"/>
                        </a:rPr>
                        <a:t>8</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bl>
          </a:graphicData>
        </a:graphic>
      </p:graphicFrame>
      <p:sp>
        <p:nvSpPr>
          <p:cNvPr id="233" name="Google Shape;233;p36"/>
          <p:cNvSpPr txBox="1"/>
          <p:nvPr/>
        </p:nvSpPr>
        <p:spPr>
          <a:xfrm>
            <a:off x="1902775" y="936000"/>
            <a:ext cx="1175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Mulish"/>
                <a:ea typeface="Mulish"/>
                <a:cs typeface="Mulish"/>
                <a:sym typeface="Mulish"/>
              </a:rPr>
              <a:t>Prediction </a:t>
            </a:r>
            <a:endParaRPr b="1">
              <a:latin typeface="Mulish"/>
              <a:ea typeface="Mulish"/>
              <a:cs typeface="Mulish"/>
              <a:sym typeface="Mulish"/>
            </a:endParaRPr>
          </a:p>
        </p:txBody>
      </p:sp>
      <p:sp>
        <p:nvSpPr>
          <p:cNvPr id="234" name="Google Shape;234;p36"/>
          <p:cNvSpPr txBox="1"/>
          <p:nvPr/>
        </p:nvSpPr>
        <p:spPr>
          <a:xfrm>
            <a:off x="429625" y="1691350"/>
            <a:ext cx="7593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ulish"/>
                <a:ea typeface="Mulish"/>
                <a:cs typeface="Mulish"/>
                <a:sym typeface="Mulish"/>
              </a:rPr>
              <a:t>Type 1</a:t>
            </a:r>
            <a:endParaRPr b="1">
              <a:latin typeface="Mulish"/>
              <a:ea typeface="Mulish"/>
              <a:cs typeface="Mulish"/>
              <a:sym typeface="Mulish"/>
            </a:endParaRPr>
          </a:p>
          <a:p>
            <a:pPr indent="0" lvl="0" marL="0" rtl="0" algn="l">
              <a:spcBef>
                <a:spcPts val="0"/>
              </a:spcBef>
              <a:spcAft>
                <a:spcPts val="0"/>
              </a:spcAft>
              <a:buNone/>
            </a:pPr>
            <a:r>
              <a:t/>
            </a:r>
            <a:endParaRPr b="1">
              <a:latin typeface="Mulish"/>
              <a:ea typeface="Mulish"/>
              <a:cs typeface="Mulish"/>
              <a:sym typeface="Mulish"/>
            </a:endParaRPr>
          </a:p>
          <a:p>
            <a:pPr indent="0" lvl="0" marL="0" rtl="0" algn="l">
              <a:spcBef>
                <a:spcPts val="0"/>
              </a:spcBef>
              <a:spcAft>
                <a:spcPts val="0"/>
              </a:spcAft>
              <a:buNone/>
            </a:pPr>
            <a:r>
              <a:rPr b="1" lang="en">
                <a:latin typeface="Mulish"/>
                <a:ea typeface="Mulish"/>
                <a:cs typeface="Mulish"/>
                <a:sym typeface="Mulish"/>
              </a:rPr>
              <a:t>Type 2</a:t>
            </a:r>
            <a:endParaRPr b="1">
              <a:latin typeface="Mulish"/>
              <a:ea typeface="Mulish"/>
              <a:cs typeface="Mulish"/>
              <a:sym typeface="Mulish"/>
            </a:endParaRPr>
          </a:p>
          <a:p>
            <a:pPr indent="0" lvl="0" marL="0" rtl="0" algn="l">
              <a:spcBef>
                <a:spcPts val="0"/>
              </a:spcBef>
              <a:spcAft>
                <a:spcPts val="0"/>
              </a:spcAft>
              <a:buNone/>
            </a:pPr>
            <a:r>
              <a:t/>
            </a:r>
            <a:endParaRPr b="1">
              <a:latin typeface="Mulish"/>
              <a:ea typeface="Mulish"/>
              <a:cs typeface="Mulish"/>
              <a:sym typeface="Mulish"/>
            </a:endParaRPr>
          </a:p>
          <a:p>
            <a:pPr indent="0" lvl="0" marL="0" rtl="0" algn="l">
              <a:spcBef>
                <a:spcPts val="0"/>
              </a:spcBef>
              <a:spcAft>
                <a:spcPts val="0"/>
              </a:spcAft>
              <a:buNone/>
            </a:pPr>
            <a:r>
              <a:rPr b="1" lang="en">
                <a:latin typeface="Mulish"/>
                <a:ea typeface="Mulish"/>
                <a:cs typeface="Mulish"/>
                <a:sym typeface="Mulish"/>
              </a:rPr>
              <a:t>Type 3</a:t>
            </a:r>
            <a:endParaRPr b="1">
              <a:latin typeface="Mulish"/>
              <a:ea typeface="Mulish"/>
              <a:cs typeface="Mulish"/>
              <a:sym typeface="Mulish"/>
            </a:endParaRPr>
          </a:p>
          <a:p>
            <a:pPr indent="0" lvl="0" marL="0" rtl="0" algn="l">
              <a:spcBef>
                <a:spcPts val="0"/>
              </a:spcBef>
              <a:spcAft>
                <a:spcPts val="0"/>
              </a:spcAft>
              <a:buNone/>
            </a:pPr>
            <a:r>
              <a:t/>
            </a:r>
            <a:endParaRPr b="1">
              <a:latin typeface="Mulish"/>
              <a:ea typeface="Mulish"/>
              <a:cs typeface="Mulish"/>
              <a:sym typeface="Mulish"/>
            </a:endParaRPr>
          </a:p>
          <a:p>
            <a:pPr indent="0" lvl="0" marL="0" rtl="0" algn="l">
              <a:spcBef>
                <a:spcPts val="0"/>
              </a:spcBef>
              <a:spcAft>
                <a:spcPts val="0"/>
              </a:spcAft>
              <a:buNone/>
            </a:pPr>
            <a:r>
              <a:rPr b="1" lang="en">
                <a:latin typeface="Mulish"/>
                <a:ea typeface="Mulish"/>
                <a:cs typeface="Mulish"/>
                <a:sym typeface="Mulish"/>
              </a:rPr>
              <a:t>Type 4</a:t>
            </a:r>
            <a:endParaRPr b="1">
              <a:latin typeface="Mulish"/>
              <a:ea typeface="Mulish"/>
              <a:cs typeface="Mulish"/>
              <a:sym typeface="Mulish"/>
            </a:endParaRPr>
          </a:p>
          <a:p>
            <a:pPr indent="0" lvl="0" marL="0" rtl="0" algn="l">
              <a:spcBef>
                <a:spcPts val="0"/>
              </a:spcBef>
              <a:spcAft>
                <a:spcPts val="0"/>
              </a:spcAft>
              <a:buNone/>
            </a:pPr>
            <a:r>
              <a:t/>
            </a:r>
            <a:endParaRPr b="1">
              <a:latin typeface="Mulish"/>
              <a:ea typeface="Mulish"/>
              <a:cs typeface="Mulish"/>
              <a:sym typeface="Mulish"/>
            </a:endParaRPr>
          </a:p>
          <a:p>
            <a:pPr indent="0" lvl="0" marL="0" rtl="0" algn="l">
              <a:spcBef>
                <a:spcPts val="0"/>
              </a:spcBef>
              <a:spcAft>
                <a:spcPts val="0"/>
              </a:spcAft>
              <a:buNone/>
            </a:pPr>
            <a:r>
              <a:rPr b="1" lang="en">
                <a:latin typeface="Mulish"/>
                <a:ea typeface="Mulish"/>
                <a:cs typeface="Mulish"/>
                <a:sym typeface="Mulish"/>
              </a:rPr>
              <a:t>Noise</a:t>
            </a:r>
            <a:endParaRPr b="1">
              <a:latin typeface="Mulish"/>
              <a:ea typeface="Mulish"/>
              <a:cs typeface="Mulish"/>
              <a:sym typeface="Mulish"/>
            </a:endParaRPr>
          </a:p>
        </p:txBody>
      </p:sp>
      <p:sp>
        <p:nvSpPr>
          <p:cNvPr id="235" name="Google Shape;235;p36"/>
          <p:cNvSpPr txBox="1"/>
          <p:nvPr/>
        </p:nvSpPr>
        <p:spPr>
          <a:xfrm rot="-5400000">
            <a:off x="-590975" y="2351725"/>
            <a:ext cx="164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ulish"/>
                <a:ea typeface="Mulish"/>
                <a:cs typeface="Mulish"/>
                <a:sym typeface="Mulish"/>
              </a:rPr>
              <a:t>Ground Truth</a:t>
            </a:r>
            <a:endParaRPr b="1">
              <a:latin typeface="Mulish"/>
              <a:ea typeface="Mulish"/>
              <a:cs typeface="Mulish"/>
              <a:sym typeface="Mulish"/>
            </a:endParaRPr>
          </a:p>
        </p:txBody>
      </p:sp>
      <p:sp>
        <p:nvSpPr>
          <p:cNvPr id="236" name="Google Shape;236;p36"/>
          <p:cNvSpPr txBox="1"/>
          <p:nvPr/>
        </p:nvSpPr>
        <p:spPr>
          <a:xfrm>
            <a:off x="5909225" y="1262725"/>
            <a:ext cx="298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ulish"/>
                <a:ea typeface="Mulish"/>
                <a:cs typeface="Mulish"/>
                <a:sym typeface="Mulish"/>
              </a:rPr>
              <a:t>Type 1   Type 2   Type 3    Type 4</a:t>
            </a:r>
            <a:endParaRPr b="1">
              <a:latin typeface="Mulish"/>
              <a:ea typeface="Mulish"/>
              <a:cs typeface="Mulish"/>
              <a:sym typeface="Mulish"/>
            </a:endParaRPr>
          </a:p>
        </p:txBody>
      </p:sp>
      <p:graphicFrame>
        <p:nvGraphicFramePr>
          <p:cNvPr id="237" name="Google Shape;237;p36"/>
          <p:cNvGraphicFramePr/>
          <p:nvPr/>
        </p:nvGraphicFramePr>
        <p:xfrm>
          <a:off x="5909225" y="1687000"/>
          <a:ext cx="3000000" cy="3000000"/>
        </p:xfrm>
        <a:graphic>
          <a:graphicData uri="http://schemas.openxmlformats.org/drawingml/2006/table">
            <a:tbl>
              <a:tblPr>
                <a:noFill/>
                <a:tableStyleId>{0606BB70-4A76-4BA9-ABEF-33800C6544C8}</a:tableStyleId>
              </a:tblPr>
              <a:tblGrid>
                <a:gridCol w="746650"/>
                <a:gridCol w="746650"/>
                <a:gridCol w="746650"/>
                <a:gridCol w="746575"/>
              </a:tblGrid>
              <a:tr h="426300">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426300">
                <a:tc>
                  <a:txBody>
                    <a:bodyPr/>
                    <a:lstStyle/>
                    <a:p>
                      <a:pPr indent="0" lvl="0" marL="0" rtl="0" algn="ctr">
                        <a:spcBef>
                          <a:spcPts val="0"/>
                        </a:spcBef>
                        <a:spcAft>
                          <a:spcPts val="0"/>
                        </a:spcAft>
                        <a:buNone/>
                      </a:pPr>
                      <a:r>
                        <a:rPr lang="en">
                          <a:latin typeface="Mulish"/>
                          <a:ea typeface="Mulish"/>
                          <a:cs typeface="Mulish"/>
                          <a:sym typeface="Mulish"/>
                        </a:rPr>
                        <a:t>1</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28</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426300">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10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426300">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3</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426300">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latin typeface="Mulish"/>
                          <a:ea typeface="Mulish"/>
                          <a:cs typeface="Mulish"/>
                          <a:sym typeface="Mulish"/>
                        </a:rPr>
                        <a:t>0</a:t>
                      </a:r>
                      <a:endParaRPr>
                        <a:latin typeface="Mulish"/>
                        <a:ea typeface="Mulish"/>
                        <a:cs typeface="Mulish"/>
                        <a:sym typeface="Mulish"/>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bl>
          </a:graphicData>
        </a:graphic>
      </p:graphicFrame>
      <p:sp>
        <p:nvSpPr>
          <p:cNvPr id="238" name="Google Shape;238;p36"/>
          <p:cNvSpPr txBox="1"/>
          <p:nvPr/>
        </p:nvSpPr>
        <p:spPr>
          <a:xfrm>
            <a:off x="6623075" y="936000"/>
            <a:ext cx="1175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Mulish"/>
                <a:ea typeface="Mulish"/>
                <a:cs typeface="Mulish"/>
                <a:sym typeface="Mulish"/>
              </a:rPr>
              <a:t>Prediction </a:t>
            </a:r>
            <a:endParaRPr b="1">
              <a:latin typeface="Mulish"/>
              <a:ea typeface="Mulish"/>
              <a:cs typeface="Mulish"/>
              <a:sym typeface="Mulish"/>
            </a:endParaRPr>
          </a:p>
        </p:txBody>
      </p:sp>
      <p:sp>
        <p:nvSpPr>
          <p:cNvPr id="239" name="Google Shape;239;p36"/>
          <p:cNvSpPr txBox="1"/>
          <p:nvPr/>
        </p:nvSpPr>
        <p:spPr>
          <a:xfrm>
            <a:off x="5149925" y="1691350"/>
            <a:ext cx="7593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ulish"/>
                <a:ea typeface="Mulish"/>
                <a:cs typeface="Mulish"/>
                <a:sym typeface="Mulish"/>
              </a:rPr>
              <a:t>Type 1</a:t>
            </a:r>
            <a:endParaRPr b="1">
              <a:latin typeface="Mulish"/>
              <a:ea typeface="Mulish"/>
              <a:cs typeface="Mulish"/>
              <a:sym typeface="Mulish"/>
            </a:endParaRPr>
          </a:p>
          <a:p>
            <a:pPr indent="0" lvl="0" marL="0" rtl="0" algn="l">
              <a:spcBef>
                <a:spcPts val="0"/>
              </a:spcBef>
              <a:spcAft>
                <a:spcPts val="0"/>
              </a:spcAft>
              <a:buNone/>
            </a:pPr>
            <a:r>
              <a:t/>
            </a:r>
            <a:endParaRPr b="1">
              <a:latin typeface="Mulish"/>
              <a:ea typeface="Mulish"/>
              <a:cs typeface="Mulish"/>
              <a:sym typeface="Mulish"/>
            </a:endParaRPr>
          </a:p>
          <a:p>
            <a:pPr indent="0" lvl="0" marL="0" rtl="0" algn="l">
              <a:spcBef>
                <a:spcPts val="0"/>
              </a:spcBef>
              <a:spcAft>
                <a:spcPts val="0"/>
              </a:spcAft>
              <a:buNone/>
            </a:pPr>
            <a:r>
              <a:rPr b="1" lang="en">
                <a:latin typeface="Mulish"/>
                <a:ea typeface="Mulish"/>
                <a:cs typeface="Mulish"/>
                <a:sym typeface="Mulish"/>
              </a:rPr>
              <a:t>Type 2</a:t>
            </a:r>
            <a:endParaRPr b="1">
              <a:latin typeface="Mulish"/>
              <a:ea typeface="Mulish"/>
              <a:cs typeface="Mulish"/>
              <a:sym typeface="Mulish"/>
            </a:endParaRPr>
          </a:p>
          <a:p>
            <a:pPr indent="0" lvl="0" marL="0" rtl="0" algn="l">
              <a:spcBef>
                <a:spcPts val="0"/>
              </a:spcBef>
              <a:spcAft>
                <a:spcPts val="0"/>
              </a:spcAft>
              <a:buNone/>
            </a:pPr>
            <a:r>
              <a:t/>
            </a:r>
            <a:endParaRPr b="1">
              <a:latin typeface="Mulish"/>
              <a:ea typeface="Mulish"/>
              <a:cs typeface="Mulish"/>
              <a:sym typeface="Mulish"/>
            </a:endParaRPr>
          </a:p>
          <a:p>
            <a:pPr indent="0" lvl="0" marL="0" rtl="0" algn="l">
              <a:spcBef>
                <a:spcPts val="0"/>
              </a:spcBef>
              <a:spcAft>
                <a:spcPts val="0"/>
              </a:spcAft>
              <a:buNone/>
            </a:pPr>
            <a:r>
              <a:rPr b="1" lang="en">
                <a:latin typeface="Mulish"/>
                <a:ea typeface="Mulish"/>
                <a:cs typeface="Mulish"/>
                <a:sym typeface="Mulish"/>
              </a:rPr>
              <a:t>Type 3</a:t>
            </a:r>
            <a:endParaRPr b="1">
              <a:latin typeface="Mulish"/>
              <a:ea typeface="Mulish"/>
              <a:cs typeface="Mulish"/>
              <a:sym typeface="Mulish"/>
            </a:endParaRPr>
          </a:p>
          <a:p>
            <a:pPr indent="0" lvl="0" marL="0" rtl="0" algn="l">
              <a:spcBef>
                <a:spcPts val="0"/>
              </a:spcBef>
              <a:spcAft>
                <a:spcPts val="0"/>
              </a:spcAft>
              <a:buNone/>
            </a:pPr>
            <a:r>
              <a:t/>
            </a:r>
            <a:endParaRPr b="1">
              <a:latin typeface="Mulish"/>
              <a:ea typeface="Mulish"/>
              <a:cs typeface="Mulish"/>
              <a:sym typeface="Mulish"/>
            </a:endParaRPr>
          </a:p>
          <a:p>
            <a:pPr indent="0" lvl="0" marL="0" rtl="0" algn="l">
              <a:spcBef>
                <a:spcPts val="0"/>
              </a:spcBef>
              <a:spcAft>
                <a:spcPts val="0"/>
              </a:spcAft>
              <a:buNone/>
            </a:pPr>
            <a:r>
              <a:rPr b="1" lang="en">
                <a:latin typeface="Mulish"/>
                <a:ea typeface="Mulish"/>
                <a:cs typeface="Mulish"/>
                <a:sym typeface="Mulish"/>
              </a:rPr>
              <a:t>Type 4</a:t>
            </a:r>
            <a:endParaRPr b="1">
              <a:latin typeface="Mulish"/>
              <a:ea typeface="Mulish"/>
              <a:cs typeface="Mulish"/>
              <a:sym typeface="Mulish"/>
            </a:endParaRPr>
          </a:p>
          <a:p>
            <a:pPr indent="0" lvl="0" marL="0" rtl="0" algn="l">
              <a:spcBef>
                <a:spcPts val="0"/>
              </a:spcBef>
              <a:spcAft>
                <a:spcPts val="0"/>
              </a:spcAft>
              <a:buNone/>
            </a:pPr>
            <a:r>
              <a:t/>
            </a:r>
            <a:endParaRPr b="1">
              <a:latin typeface="Mulish"/>
              <a:ea typeface="Mulish"/>
              <a:cs typeface="Mulish"/>
              <a:sym typeface="Mulish"/>
            </a:endParaRPr>
          </a:p>
          <a:p>
            <a:pPr indent="0" lvl="0" marL="0" rtl="0" algn="l">
              <a:spcBef>
                <a:spcPts val="0"/>
              </a:spcBef>
              <a:spcAft>
                <a:spcPts val="0"/>
              </a:spcAft>
              <a:buNone/>
            </a:pPr>
            <a:r>
              <a:rPr b="1" lang="en">
                <a:latin typeface="Mulish"/>
                <a:ea typeface="Mulish"/>
                <a:cs typeface="Mulish"/>
                <a:sym typeface="Mulish"/>
              </a:rPr>
              <a:t>Noise</a:t>
            </a:r>
            <a:endParaRPr b="1">
              <a:latin typeface="Mulish"/>
              <a:ea typeface="Mulish"/>
              <a:cs typeface="Mulish"/>
              <a:sym typeface="Mulish"/>
            </a:endParaRPr>
          </a:p>
        </p:txBody>
      </p:sp>
      <p:sp>
        <p:nvSpPr>
          <p:cNvPr id="240" name="Google Shape;240;p36"/>
          <p:cNvSpPr txBox="1"/>
          <p:nvPr/>
        </p:nvSpPr>
        <p:spPr>
          <a:xfrm rot="-5400000">
            <a:off x="4129325" y="2351725"/>
            <a:ext cx="164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Mulish"/>
                <a:ea typeface="Mulish"/>
                <a:cs typeface="Mulish"/>
                <a:sym typeface="Mulish"/>
              </a:rPr>
              <a:t>Ground Truth</a:t>
            </a:r>
            <a:endParaRPr b="1">
              <a:latin typeface="Mulish"/>
              <a:ea typeface="Mulish"/>
              <a:cs typeface="Mulish"/>
              <a:sym typeface="Mulish"/>
            </a:endParaRPr>
          </a:p>
        </p:txBody>
      </p:sp>
      <p:sp>
        <p:nvSpPr>
          <p:cNvPr id="241" name="Google Shape;241;p36"/>
          <p:cNvSpPr txBox="1"/>
          <p:nvPr/>
        </p:nvSpPr>
        <p:spPr>
          <a:xfrm>
            <a:off x="721975" y="3972425"/>
            <a:ext cx="36723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300">
                <a:solidFill>
                  <a:srgbClr val="666666"/>
                </a:solidFill>
                <a:latin typeface="Mulish"/>
                <a:ea typeface="Mulish"/>
                <a:cs typeface="Mulish"/>
                <a:sym typeface="Mulish"/>
              </a:rPr>
              <a:t>Confusion Matrix for Paper Implementation</a:t>
            </a:r>
            <a:endParaRPr b="1" i="1" sz="1300">
              <a:solidFill>
                <a:srgbClr val="666666"/>
              </a:solidFill>
              <a:latin typeface="Mulish"/>
              <a:ea typeface="Mulish"/>
              <a:cs typeface="Mulish"/>
              <a:sym typeface="Mulish"/>
            </a:endParaRPr>
          </a:p>
        </p:txBody>
      </p:sp>
      <p:sp>
        <p:nvSpPr>
          <p:cNvPr id="242" name="Google Shape;242;p36"/>
          <p:cNvSpPr txBox="1"/>
          <p:nvPr/>
        </p:nvSpPr>
        <p:spPr>
          <a:xfrm>
            <a:off x="5442275" y="3972425"/>
            <a:ext cx="36723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300">
                <a:solidFill>
                  <a:srgbClr val="666666"/>
                </a:solidFill>
                <a:latin typeface="Mulish"/>
                <a:ea typeface="Mulish"/>
                <a:cs typeface="Mulish"/>
                <a:sym typeface="Mulish"/>
              </a:rPr>
              <a:t>Confusion Matrix for Improved Version</a:t>
            </a:r>
            <a:endParaRPr b="1" i="1" sz="1300">
              <a:solidFill>
                <a:srgbClr val="666666"/>
              </a:solidFill>
              <a:latin typeface="Mulish"/>
              <a:ea typeface="Mulish"/>
              <a:cs typeface="Mulish"/>
              <a:sym typeface="Mulish"/>
            </a:endParaRPr>
          </a:p>
        </p:txBody>
      </p:sp>
      <p:sp>
        <p:nvSpPr>
          <p:cNvPr id="243" name="Google Shape;243;p36"/>
          <p:cNvSpPr txBox="1"/>
          <p:nvPr/>
        </p:nvSpPr>
        <p:spPr>
          <a:xfrm>
            <a:off x="943725" y="4511250"/>
            <a:ext cx="333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ulish"/>
                <a:ea typeface="Mulish"/>
                <a:cs typeface="Mulish"/>
                <a:sym typeface="Mulish"/>
              </a:rPr>
              <a:t>Accuracy = (39/44)*100 = 88.63</a:t>
            </a:r>
            <a:endParaRPr>
              <a:latin typeface="Mulish"/>
              <a:ea typeface="Mulish"/>
              <a:cs typeface="Mulish"/>
              <a:sym typeface="Mulish"/>
            </a:endParaRPr>
          </a:p>
        </p:txBody>
      </p:sp>
      <p:sp>
        <p:nvSpPr>
          <p:cNvPr id="244" name="Google Shape;244;p36"/>
          <p:cNvSpPr txBox="1"/>
          <p:nvPr/>
        </p:nvSpPr>
        <p:spPr>
          <a:xfrm>
            <a:off x="5737475" y="4511250"/>
            <a:ext cx="333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ulish"/>
                <a:ea typeface="Mulish"/>
                <a:cs typeface="Mulish"/>
                <a:sym typeface="Mulish"/>
              </a:rPr>
              <a:t>Accuracy = (43/44)*100 = 97.72</a:t>
            </a:r>
            <a:endParaRPr>
              <a:latin typeface="Mulish"/>
              <a:ea typeface="Mulish"/>
              <a:cs typeface="Mulish"/>
              <a:sym typeface="Mulish"/>
            </a:endParaRPr>
          </a:p>
        </p:txBody>
      </p:sp>
      <p:sp>
        <p:nvSpPr>
          <p:cNvPr id="245" name="Google Shape;245;p36"/>
          <p:cNvSpPr txBox="1"/>
          <p:nvPr>
            <p:ph type="title"/>
          </p:nvPr>
        </p:nvSpPr>
        <p:spPr>
          <a:xfrm>
            <a:off x="429625" y="322788"/>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ulish"/>
                <a:ea typeface="Mulish"/>
                <a:cs typeface="Mulish"/>
                <a:sym typeface="Mulish"/>
              </a:rPr>
              <a:t>Results - Contd...</a:t>
            </a:r>
            <a:endParaRPr b="1">
              <a:latin typeface="Mulish"/>
              <a:ea typeface="Mulish"/>
              <a:cs typeface="Mulish"/>
              <a:sym typeface="Mulish"/>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7"/>
          <p:cNvSpPr txBox="1"/>
          <p:nvPr>
            <p:ph type="title"/>
          </p:nvPr>
        </p:nvSpPr>
        <p:spPr>
          <a:xfrm>
            <a:off x="311700" y="509863"/>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Mulish"/>
                <a:ea typeface="Mulish"/>
                <a:cs typeface="Mulish"/>
                <a:sym typeface="Mulish"/>
              </a:rPr>
              <a:t>Improvements...</a:t>
            </a:r>
            <a:endParaRPr>
              <a:latin typeface="Mulish"/>
              <a:ea typeface="Mulish"/>
              <a:cs typeface="Mulish"/>
              <a:sym typeface="Mulish"/>
            </a:endParaRPr>
          </a:p>
        </p:txBody>
      </p:sp>
      <p:sp>
        <p:nvSpPr>
          <p:cNvPr id="251" name="Google Shape;251;p37"/>
          <p:cNvSpPr txBox="1"/>
          <p:nvPr>
            <p:ph idx="1" type="body"/>
          </p:nvPr>
        </p:nvSpPr>
        <p:spPr>
          <a:xfrm>
            <a:off x="311700" y="1560595"/>
            <a:ext cx="8520600" cy="20223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Mulish"/>
              <a:buChar char="●"/>
            </a:pPr>
            <a:r>
              <a:rPr lang="en" sz="1600">
                <a:latin typeface="Mulish"/>
                <a:ea typeface="Mulish"/>
                <a:cs typeface="Mulish"/>
                <a:sym typeface="Mulish"/>
              </a:rPr>
              <a:t>U</a:t>
            </a:r>
            <a:r>
              <a:rPr lang="en" sz="1600">
                <a:latin typeface="Mulish"/>
                <a:ea typeface="Mulish"/>
                <a:cs typeface="Mulish"/>
                <a:sym typeface="Mulish"/>
              </a:rPr>
              <a:t>sing </a:t>
            </a:r>
            <a:r>
              <a:rPr b="1" lang="en" sz="1600">
                <a:latin typeface="Mulish"/>
                <a:ea typeface="Mulish"/>
                <a:cs typeface="Mulish"/>
                <a:sym typeface="Mulish"/>
              </a:rPr>
              <a:t>pattern recognition methods</a:t>
            </a:r>
            <a:r>
              <a:rPr lang="en" sz="1600">
                <a:latin typeface="Mulish"/>
                <a:ea typeface="Mulish"/>
                <a:cs typeface="Mulish"/>
                <a:sym typeface="Mulish"/>
              </a:rPr>
              <a:t> to recognize the vehicle types according to their structural shapes (e.g., pre-trained deep learning models).</a:t>
            </a:r>
            <a:br>
              <a:rPr lang="en" sz="1600">
                <a:latin typeface="Mulish"/>
                <a:ea typeface="Mulish"/>
                <a:cs typeface="Mulish"/>
                <a:sym typeface="Mulish"/>
              </a:rPr>
            </a:br>
            <a:endParaRPr sz="1600">
              <a:latin typeface="Mulish"/>
              <a:ea typeface="Mulish"/>
              <a:cs typeface="Mulish"/>
              <a:sym typeface="Mulish"/>
            </a:endParaRPr>
          </a:p>
          <a:p>
            <a:pPr indent="-330200" lvl="0" marL="457200" rtl="0" algn="l">
              <a:spcBef>
                <a:spcPts val="0"/>
              </a:spcBef>
              <a:spcAft>
                <a:spcPts val="0"/>
              </a:spcAft>
              <a:buSzPts val="1600"/>
              <a:buFont typeface="Mulish"/>
              <a:buChar char="●"/>
            </a:pPr>
            <a:r>
              <a:rPr lang="en" sz="1600">
                <a:latin typeface="Mulish"/>
                <a:ea typeface="Mulish"/>
                <a:cs typeface="Mulish"/>
                <a:sym typeface="Mulish"/>
              </a:rPr>
              <a:t>Using a </a:t>
            </a:r>
            <a:r>
              <a:rPr b="1" lang="en" sz="1600">
                <a:latin typeface="Mulish"/>
                <a:ea typeface="Mulish"/>
                <a:cs typeface="Mulish"/>
                <a:sym typeface="Mulish"/>
              </a:rPr>
              <a:t>combination of vehicle shape and occupy pixels</a:t>
            </a:r>
            <a:r>
              <a:rPr lang="en" sz="1600">
                <a:latin typeface="Mulish"/>
                <a:ea typeface="Mulish"/>
                <a:cs typeface="Mulish"/>
                <a:sym typeface="Mulish"/>
              </a:rPr>
              <a:t>.</a:t>
            </a:r>
            <a:br>
              <a:rPr lang="en" sz="1600">
                <a:latin typeface="Mulish"/>
                <a:ea typeface="Mulish"/>
                <a:cs typeface="Mulish"/>
                <a:sym typeface="Mulish"/>
              </a:rPr>
            </a:br>
            <a:endParaRPr sz="1600">
              <a:latin typeface="Mulish"/>
              <a:ea typeface="Mulish"/>
              <a:cs typeface="Mulish"/>
              <a:sym typeface="Mulish"/>
            </a:endParaRPr>
          </a:p>
          <a:p>
            <a:pPr indent="-330200" lvl="0" marL="457200" rtl="0" algn="l">
              <a:spcBef>
                <a:spcPts val="0"/>
              </a:spcBef>
              <a:spcAft>
                <a:spcPts val="0"/>
              </a:spcAft>
              <a:buSzPts val="1600"/>
              <a:buFont typeface="Mulish"/>
              <a:buChar char="●"/>
            </a:pPr>
            <a:r>
              <a:rPr lang="en" sz="1600">
                <a:latin typeface="Mulish"/>
                <a:ea typeface="Mulish"/>
                <a:cs typeface="Mulish"/>
                <a:sym typeface="Mulish"/>
              </a:rPr>
              <a:t>Defining </a:t>
            </a:r>
            <a:r>
              <a:rPr b="1" lang="en" sz="1600">
                <a:latin typeface="Mulish"/>
                <a:ea typeface="Mulish"/>
                <a:cs typeface="Mulish"/>
                <a:sym typeface="Mulish"/>
              </a:rPr>
              <a:t>isolated detection areas</a:t>
            </a:r>
            <a:r>
              <a:rPr lang="en" sz="1600">
                <a:latin typeface="Mulish"/>
                <a:ea typeface="Mulish"/>
                <a:cs typeface="Mulish"/>
                <a:sym typeface="Mulish"/>
              </a:rPr>
              <a:t> for each roadway vehicle lines.</a:t>
            </a:r>
            <a:endParaRPr sz="1600">
              <a:latin typeface="Mulish"/>
              <a:ea typeface="Mulish"/>
              <a:cs typeface="Mulish"/>
              <a:sym typeface="Mulish"/>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8"/>
          <p:cNvSpPr txBox="1"/>
          <p:nvPr>
            <p:ph type="title"/>
          </p:nvPr>
        </p:nvSpPr>
        <p:spPr>
          <a:xfrm>
            <a:off x="311700" y="339538"/>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Mulish"/>
                <a:ea typeface="Mulish"/>
                <a:cs typeface="Mulish"/>
                <a:sym typeface="Mulish"/>
              </a:rPr>
              <a:t>Conclusion...</a:t>
            </a:r>
            <a:endParaRPr>
              <a:latin typeface="Mulish"/>
              <a:ea typeface="Mulish"/>
              <a:cs typeface="Mulish"/>
              <a:sym typeface="Mulish"/>
            </a:endParaRPr>
          </a:p>
        </p:txBody>
      </p:sp>
      <p:sp>
        <p:nvSpPr>
          <p:cNvPr id="257" name="Google Shape;257;p38"/>
          <p:cNvSpPr txBox="1"/>
          <p:nvPr>
            <p:ph idx="1" type="body"/>
          </p:nvPr>
        </p:nvSpPr>
        <p:spPr>
          <a:xfrm>
            <a:off x="311700" y="1327275"/>
            <a:ext cx="8520600" cy="28737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Font typeface="Mulish"/>
              <a:buChar char="●"/>
            </a:pPr>
            <a:r>
              <a:rPr lang="en" sz="1600">
                <a:latin typeface="Mulish"/>
                <a:ea typeface="Mulish"/>
                <a:cs typeface="Mulish"/>
                <a:sym typeface="Mulish"/>
              </a:rPr>
              <a:t>Since this technique is based on image processing algorithms this strategy proved to be </a:t>
            </a:r>
            <a:r>
              <a:rPr b="1" lang="en" sz="1600">
                <a:latin typeface="Mulish"/>
                <a:ea typeface="Mulish"/>
                <a:cs typeface="Mulish"/>
                <a:sym typeface="Mulish"/>
              </a:rPr>
              <a:t>cost effective</a:t>
            </a:r>
            <a:r>
              <a:rPr lang="en" sz="1600">
                <a:latin typeface="Mulish"/>
                <a:ea typeface="Mulish"/>
                <a:cs typeface="Mulish"/>
                <a:sym typeface="Mulish"/>
              </a:rPr>
              <a:t>. </a:t>
            </a:r>
            <a:br>
              <a:rPr lang="en" sz="1600">
                <a:latin typeface="Mulish"/>
                <a:ea typeface="Mulish"/>
                <a:cs typeface="Mulish"/>
                <a:sym typeface="Mulish"/>
              </a:rPr>
            </a:br>
            <a:endParaRPr sz="1600">
              <a:latin typeface="Mulish"/>
              <a:ea typeface="Mulish"/>
              <a:cs typeface="Mulish"/>
              <a:sym typeface="Mulish"/>
            </a:endParaRPr>
          </a:p>
          <a:p>
            <a:pPr indent="-330200" lvl="0" marL="457200" rtl="0" algn="l">
              <a:lnSpc>
                <a:spcPct val="115000"/>
              </a:lnSpc>
              <a:spcBef>
                <a:spcPts val="0"/>
              </a:spcBef>
              <a:spcAft>
                <a:spcPts val="0"/>
              </a:spcAft>
              <a:buSzPts val="1600"/>
              <a:buFont typeface="Mulish"/>
              <a:buChar char="●"/>
            </a:pPr>
            <a:r>
              <a:rPr lang="en" sz="1600">
                <a:latin typeface="Mulish"/>
                <a:ea typeface="Mulish"/>
                <a:cs typeface="Mulish"/>
                <a:sym typeface="Mulish"/>
              </a:rPr>
              <a:t>Plus, it can be easily supported by </a:t>
            </a:r>
            <a:r>
              <a:rPr b="1" lang="en" sz="1600">
                <a:latin typeface="Mulish"/>
                <a:ea typeface="Mulish"/>
                <a:cs typeface="Mulish"/>
                <a:sym typeface="Mulish"/>
              </a:rPr>
              <a:t>Edge devices</a:t>
            </a:r>
            <a:r>
              <a:rPr lang="en" sz="1600">
                <a:latin typeface="Mulish"/>
                <a:ea typeface="Mulish"/>
                <a:cs typeface="Mulish"/>
                <a:sym typeface="Mulish"/>
              </a:rPr>
              <a:t>.</a:t>
            </a:r>
            <a:br>
              <a:rPr lang="en" sz="1600">
                <a:latin typeface="Mulish"/>
                <a:ea typeface="Mulish"/>
                <a:cs typeface="Mulish"/>
                <a:sym typeface="Mulish"/>
              </a:rPr>
            </a:br>
            <a:endParaRPr sz="1600">
              <a:latin typeface="Mulish"/>
              <a:ea typeface="Mulish"/>
              <a:cs typeface="Mulish"/>
              <a:sym typeface="Mulish"/>
            </a:endParaRPr>
          </a:p>
          <a:p>
            <a:pPr indent="-330200" lvl="0" marL="457200" rtl="0" algn="l">
              <a:lnSpc>
                <a:spcPct val="115000"/>
              </a:lnSpc>
              <a:spcBef>
                <a:spcPts val="0"/>
              </a:spcBef>
              <a:spcAft>
                <a:spcPts val="0"/>
              </a:spcAft>
              <a:buSzPts val="1600"/>
              <a:buFont typeface="Mulish"/>
              <a:buChar char="●"/>
            </a:pPr>
            <a:r>
              <a:rPr lang="en" sz="1600">
                <a:latin typeface="Mulish"/>
                <a:ea typeface="Mulish"/>
                <a:cs typeface="Mulish"/>
                <a:sym typeface="Mulish"/>
              </a:rPr>
              <a:t>And s</a:t>
            </a:r>
            <a:r>
              <a:rPr lang="en" sz="1600">
                <a:latin typeface="Mulish"/>
                <a:ea typeface="Mulish"/>
                <a:cs typeface="Mulish"/>
                <a:sym typeface="Mulish"/>
              </a:rPr>
              <a:t>eeing</a:t>
            </a:r>
            <a:r>
              <a:rPr lang="en" sz="1600">
                <a:latin typeface="Mulish"/>
                <a:ea typeface="Mulish"/>
                <a:cs typeface="Mulish"/>
                <a:sym typeface="Mulish"/>
              </a:rPr>
              <a:t> the results from our </a:t>
            </a:r>
            <a:r>
              <a:rPr b="1" lang="en" sz="1600">
                <a:latin typeface="Mulish"/>
                <a:ea typeface="Mulish"/>
                <a:cs typeface="Mulish"/>
                <a:sym typeface="Mulish"/>
              </a:rPr>
              <a:t>modified method</a:t>
            </a:r>
            <a:r>
              <a:rPr lang="en" sz="1600">
                <a:latin typeface="Mulish"/>
                <a:ea typeface="Mulish"/>
                <a:cs typeface="Mulish"/>
                <a:sym typeface="Mulish"/>
              </a:rPr>
              <a:t>, we can ensure for its suitability for vehicle detection and traffic flow analysis purposes.</a:t>
            </a:r>
            <a:br>
              <a:rPr lang="en" sz="1600">
                <a:latin typeface="Mulish"/>
                <a:ea typeface="Mulish"/>
                <a:cs typeface="Mulish"/>
                <a:sym typeface="Mulish"/>
              </a:rPr>
            </a:br>
            <a:endParaRPr sz="1600">
              <a:latin typeface="Mulish"/>
              <a:ea typeface="Mulish"/>
              <a:cs typeface="Mulish"/>
              <a:sym typeface="Mulish"/>
            </a:endParaRPr>
          </a:p>
          <a:p>
            <a:pPr indent="-330200" lvl="0" marL="457200" rtl="0" algn="l">
              <a:lnSpc>
                <a:spcPct val="115000"/>
              </a:lnSpc>
              <a:spcBef>
                <a:spcPts val="0"/>
              </a:spcBef>
              <a:spcAft>
                <a:spcPts val="0"/>
              </a:spcAft>
              <a:buSzPts val="1600"/>
              <a:buFont typeface="Mulish"/>
              <a:buChar char="●"/>
            </a:pPr>
            <a:r>
              <a:rPr lang="en" sz="1600">
                <a:latin typeface="Mulish"/>
                <a:ea typeface="Mulish"/>
                <a:cs typeface="Mulish"/>
                <a:sym typeface="Mulish"/>
              </a:rPr>
              <a:t>Further, with </a:t>
            </a:r>
            <a:r>
              <a:rPr b="1" lang="en" sz="1600">
                <a:latin typeface="Mulish"/>
                <a:ea typeface="Mulish"/>
                <a:cs typeface="Mulish"/>
                <a:sym typeface="Mulish"/>
              </a:rPr>
              <a:t>Kalman Filtering</a:t>
            </a:r>
            <a:r>
              <a:rPr lang="en" sz="1600">
                <a:latin typeface="Mulish"/>
                <a:ea typeface="Mulish"/>
                <a:cs typeface="Mulish"/>
                <a:sym typeface="Mulish"/>
              </a:rPr>
              <a:t> method we’re unable to </a:t>
            </a:r>
            <a:r>
              <a:rPr lang="en" sz="1600">
                <a:latin typeface="Mulish"/>
                <a:ea typeface="Mulish"/>
                <a:cs typeface="Mulish"/>
                <a:sym typeface="Mulish"/>
              </a:rPr>
              <a:t>track</a:t>
            </a:r>
            <a:r>
              <a:rPr lang="en" sz="1600">
                <a:latin typeface="Mulish"/>
                <a:ea typeface="Mulish"/>
                <a:cs typeface="Mulish"/>
                <a:sym typeface="Mulish"/>
              </a:rPr>
              <a:t> vehicles moving on curved roads as well as on highway (vehicles moving in either directions).</a:t>
            </a:r>
            <a:endParaRPr sz="1600">
              <a:latin typeface="Mulish"/>
              <a:ea typeface="Mulish"/>
              <a:cs typeface="Mulish"/>
              <a:sym typeface="Mulish"/>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9"/>
          <p:cNvSpPr txBox="1"/>
          <p:nvPr>
            <p:ph type="title"/>
          </p:nvPr>
        </p:nvSpPr>
        <p:spPr>
          <a:xfrm>
            <a:off x="311700" y="3978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200">
                <a:latin typeface="Mulish"/>
                <a:ea typeface="Mulish"/>
                <a:cs typeface="Mulish"/>
                <a:sym typeface="Mulish"/>
              </a:rPr>
              <a:t>References:</a:t>
            </a:r>
            <a:endParaRPr b="1" sz="3200">
              <a:latin typeface="Mulish"/>
              <a:ea typeface="Mulish"/>
              <a:cs typeface="Mulish"/>
              <a:sym typeface="Mulish"/>
            </a:endParaRPr>
          </a:p>
        </p:txBody>
      </p:sp>
      <p:sp>
        <p:nvSpPr>
          <p:cNvPr id="263" name="Google Shape;263;p39"/>
          <p:cNvSpPr txBox="1"/>
          <p:nvPr>
            <p:ph idx="1" type="body"/>
          </p:nvPr>
        </p:nvSpPr>
        <p:spPr>
          <a:xfrm>
            <a:off x="311700" y="1161775"/>
            <a:ext cx="8520600" cy="3543900"/>
          </a:xfrm>
          <a:prstGeom prst="rect">
            <a:avLst/>
          </a:prstGeom>
        </p:spPr>
        <p:txBody>
          <a:bodyPr anchorCtr="0" anchor="t" bIns="91425" lIns="91425" spcFirstLastPara="1" rIns="91425" wrap="square" tIns="91425">
            <a:normAutofit/>
          </a:bodyPr>
          <a:lstStyle/>
          <a:p>
            <a:pPr indent="-334327" lvl="0" marL="457200" rtl="0" algn="l">
              <a:lnSpc>
                <a:spcPct val="180000"/>
              </a:lnSpc>
              <a:spcBef>
                <a:spcPts val="0"/>
              </a:spcBef>
              <a:spcAft>
                <a:spcPts val="0"/>
              </a:spcAft>
              <a:buClr>
                <a:srgbClr val="000000"/>
              </a:buClr>
              <a:buSzPts val="1665"/>
              <a:buFont typeface="Mulish"/>
              <a:buChar char="●"/>
            </a:pPr>
            <a:r>
              <a:rPr lang="en" sz="1665">
                <a:latin typeface="Mulish"/>
                <a:ea typeface="Mulish"/>
                <a:cs typeface="Mulish"/>
                <a:sym typeface="Mulish"/>
              </a:rPr>
              <a:t>[</a:t>
            </a:r>
            <a:r>
              <a:rPr lang="en" sz="1665" u="sng">
                <a:solidFill>
                  <a:srgbClr val="0000FF"/>
                </a:solidFill>
                <a:latin typeface="Mulish"/>
                <a:ea typeface="Mulish"/>
                <a:cs typeface="Mulish"/>
                <a:sym typeface="Mulish"/>
                <a:hlinkClick r:id="rId3">
                  <a:extLst>
                    <a:ext uri="{A12FA001-AC4F-418D-AE19-62706E023703}">
                      <ahyp:hlinkClr val="tx"/>
                    </a:ext>
                  </a:extLst>
                </a:hlinkClick>
              </a:rPr>
              <a:t>2D object tracking using Kalman Filter</a:t>
            </a:r>
            <a:r>
              <a:rPr lang="en" sz="1665">
                <a:latin typeface="Mulish"/>
                <a:ea typeface="Mulish"/>
                <a:cs typeface="Mulish"/>
                <a:sym typeface="Mulish"/>
              </a:rPr>
              <a:t>]</a:t>
            </a:r>
            <a:endParaRPr sz="1665">
              <a:latin typeface="Mulish"/>
              <a:ea typeface="Mulish"/>
              <a:cs typeface="Mulish"/>
              <a:sym typeface="Mulish"/>
            </a:endParaRPr>
          </a:p>
          <a:p>
            <a:pPr indent="-334327" lvl="0" marL="457200" rtl="0" algn="l">
              <a:lnSpc>
                <a:spcPct val="180000"/>
              </a:lnSpc>
              <a:spcBef>
                <a:spcPts val="0"/>
              </a:spcBef>
              <a:spcAft>
                <a:spcPts val="0"/>
              </a:spcAft>
              <a:buClr>
                <a:srgbClr val="000000"/>
              </a:buClr>
              <a:buSzPts val="1665"/>
              <a:buFont typeface="Mulish"/>
              <a:buChar char="●"/>
            </a:pPr>
            <a:r>
              <a:rPr lang="en" sz="1665">
                <a:latin typeface="Mulish"/>
                <a:ea typeface="Mulish"/>
                <a:cs typeface="Mulish"/>
                <a:sym typeface="Mulish"/>
              </a:rPr>
              <a:t>[</a:t>
            </a:r>
            <a:r>
              <a:rPr lang="en" sz="1665" u="sng">
                <a:solidFill>
                  <a:srgbClr val="0000FF"/>
                </a:solidFill>
                <a:latin typeface="Mulish"/>
                <a:ea typeface="Mulish"/>
                <a:cs typeface="Mulish"/>
                <a:sym typeface="Mulish"/>
                <a:hlinkClick r:id="rId4">
                  <a:extLst>
                    <a:ext uri="{A12FA001-AC4F-418D-AE19-62706E023703}">
                      <ahyp:hlinkClr val="tx"/>
                    </a:ext>
                  </a:extLst>
                </a:hlinkClick>
              </a:rPr>
              <a:t>Vehicle Counting Method Based on Digital Image Processing Algorithms</a:t>
            </a:r>
            <a:r>
              <a:rPr lang="en" sz="1665">
                <a:latin typeface="Mulish"/>
                <a:ea typeface="Mulish"/>
                <a:cs typeface="Mulish"/>
                <a:sym typeface="Mulish"/>
              </a:rPr>
              <a:t>]</a:t>
            </a:r>
            <a:endParaRPr sz="1665">
              <a:latin typeface="Mulish"/>
              <a:ea typeface="Mulish"/>
              <a:cs typeface="Mulish"/>
              <a:sym typeface="Mulish"/>
            </a:endParaRPr>
          </a:p>
          <a:p>
            <a:pPr indent="-334327" lvl="0" marL="457200" rtl="0" algn="l">
              <a:lnSpc>
                <a:spcPct val="80000"/>
              </a:lnSpc>
              <a:spcBef>
                <a:spcPts val="0"/>
              </a:spcBef>
              <a:spcAft>
                <a:spcPts val="0"/>
              </a:spcAft>
              <a:buClr>
                <a:srgbClr val="000000"/>
              </a:buClr>
              <a:buSzPts val="1665"/>
              <a:buFont typeface="Mulish"/>
              <a:buChar char="●"/>
            </a:pPr>
            <a:r>
              <a:rPr lang="en" sz="1665">
                <a:latin typeface="Mulish"/>
                <a:ea typeface="Mulish"/>
                <a:cs typeface="Mulish"/>
                <a:sym typeface="Mulish"/>
              </a:rPr>
              <a:t>[T. Le, M. Combs, Q. Yang, “</a:t>
            </a:r>
            <a:r>
              <a:rPr lang="en" sz="1665" u="sng">
                <a:solidFill>
                  <a:srgbClr val="0000FF"/>
                </a:solidFill>
                <a:latin typeface="Mulish"/>
                <a:ea typeface="Mulish"/>
                <a:cs typeface="Mulish"/>
                <a:sym typeface="Mulish"/>
                <a:hlinkClick r:id="rId5">
                  <a:extLst>
                    <a:ext uri="{A12FA001-AC4F-418D-AE19-62706E023703}">
                      <ahyp:hlinkClr val="tx"/>
                    </a:ext>
                  </a:extLst>
                </a:hlinkClick>
              </a:rPr>
              <a:t>Vehicle Tracking based on Kalman Filter Algorithm</a:t>
            </a:r>
            <a:r>
              <a:rPr lang="en" sz="1665">
                <a:latin typeface="Mulish"/>
                <a:ea typeface="Mulish"/>
                <a:cs typeface="Mulish"/>
                <a:sym typeface="Mulish"/>
              </a:rPr>
              <a:t>,” Technical Reports Published by the MSU Department of Computer Science, ID: MSU-CS-2013-02, 2013. ]</a:t>
            </a:r>
            <a:br>
              <a:rPr lang="en" sz="1665">
                <a:latin typeface="Mulish"/>
                <a:ea typeface="Mulish"/>
                <a:cs typeface="Mulish"/>
                <a:sym typeface="Mulish"/>
              </a:rPr>
            </a:br>
            <a:endParaRPr sz="1665">
              <a:latin typeface="Mulish"/>
              <a:ea typeface="Mulish"/>
              <a:cs typeface="Mulish"/>
              <a:sym typeface="Mulish"/>
            </a:endParaRPr>
          </a:p>
          <a:p>
            <a:pPr indent="-334327" lvl="0" marL="457200" rtl="0" algn="l">
              <a:lnSpc>
                <a:spcPct val="80000"/>
              </a:lnSpc>
              <a:spcBef>
                <a:spcPts val="0"/>
              </a:spcBef>
              <a:spcAft>
                <a:spcPts val="0"/>
              </a:spcAft>
              <a:buClr>
                <a:srgbClr val="000000"/>
              </a:buClr>
              <a:buSzPts val="1665"/>
              <a:buFont typeface="Mulish"/>
              <a:buChar char="●"/>
            </a:pPr>
            <a:r>
              <a:rPr lang="en" sz="1665" u="sng">
                <a:solidFill>
                  <a:srgbClr val="0000FF"/>
                </a:solidFill>
                <a:latin typeface="Mulish"/>
                <a:ea typeface="Mulish"/>
                <a:cs typeface="Mulish"/>
                <a:sym typeface="Mulish"/>
                <a:hlinkClick r:id="rId6">
                  <a:extLst>
                    <a:ext uri="{A12FA001-AC4F-418D-AE19-62706E023703}">
                      <ahyp:hlinkClr val="tx"/>
                    </a:ext>
                  </a:extLst>
                </a:hlinkClick>
              </a:rPr>
              <a:t>Video 1, 2 and 3 taken from youtube</a:t>
            </a:r>
            <a:br>
              <a:rPr lang="en" sz="1665">
                <a:solidFill>
                  <a:srgbClr val="0000FF"/>
                </a:solidFill>
                <a:latin typeface="Mulish"/>
                <a:ea typeface="Mulish"/>
                <a:cs typeface="Mulish"/>
                <a:sym typeface="Mulish"/>
              </a:rPr>
            </a:br>
            <a:endParaRPr sz="1665">
              <a:solidFill>
                <a:srgbClr val="0000FF"/>
              </a:solidFill>
              <a:latin typeface="Mulish"/>
              <a:ea typeface="Mulish"/>
              <a:cs typeface="Mulish"/>
              <a:sym typeface="Mulish"/>
            </a:endParaRPr>
          </a:p>
          <a:p>
            <a:pPr indent="-334327" lvl="0" marL="457200" rtl="0" algn="l">
              <a:lnSpc>
                <a:spcPct val="80000"/>
              </a:lnSpc>
              <a:spcBef>
                <a:spcPts val="0"/>
              </a:spcBef>
              <a:spcAft>
                <a:spcPts val="0"/>
              </a:spcAft>
              <a:buClr>
                <a:srgbClr val="000000"/>
              </a:buClr>
              <a:buSzPts val="1665"/>
              <a:buFont typeface="Mulish"/>
              <a:buChar char="●"/>
            </a:pPr>
            <a:r>
              <a:rPr lang="en" sz="1665" u="sng">
                <a:solidFill>
                  <a:srgbClr val="0000FF"/>
                </a:solidFill>
                <a:latin typeface="Mulish"/>
                <a:ea typeface="Mulish"/>
                <a:cs typeface="Mulish"/>
                <a:sym typeface="Mulish"/>
                <a:hlinkClick r:id="rId7">
                  <a:extLst>
                    <a:ext uri="{A12FA001-AC4F-418D-AE19-62706E023703}">
                      <ahyp:hlinkClr val="tx"/>
                    </a:ext>
                  </a:extLst>
                </a:hlinkClick>
              </a:rPr>
              <a:t>Video 4</a:t>
            </a:r>
            <a:br>
              <a:rPr lang="en" sz="1665">
                <a:solidFill>
                  <a:srgbClr val="0000FF"/>
                </a:solidFill>
                <a:latin typeface="Mulish"/>
                <a:ea typeface="Mulish"/>
                <a:cs typeface="Mulish"/>
                <a:sym typeface="Mulish"/>
              </a:rPr>
            </a:br>
            <a:endParaRPr sz="1665">
              <a:solidFill>
                <a:srgbClr val="0000FF"/>
              </a:solidFill>
              <a:latin typeface="Mulish"/>
              <a:ea typeface="Mulish"/>
              <a:cs typeface="Mulish"/>
              <a:sym typeface="Mulish"/>
            </a:endParaRPr>
          </a:p>
          <a:p>
            <a:pPr indent="-334327" lvl="0" marL="457200" rtl="0" algn="l">
              <a:lnSpc>
                <a:spcPct val="80000"/>
              </a:lnSpc>
              <a:spcBef>
                <a:spcPts val="0"/>
              </a:spcBef>
              <a:spcAft>
                <a:spcPts val="0"/>
              </a:spcAft>
              <a:buClr>
                <a:srgbClr val="000000"/>
              </a:buClr>
              <a:buSzPts val="1665"/>
              <a:buFont typeface="Mulish"/>
              <a:buChar char="●"/>
            </a:pPr>
            <a:r>
              <a:rPr lang="en" sz="1665" u="sng">
                <a:solidFill>
                  <a:srgbClr val="0000FF"/>
                </a:solidFill>
                <a:latin typeface="Mulish"/>
                <a:ea typeface="Mulish"/>
                <a:cs typeface="Mulish"/>
                <a:sym typeface="Mulish"/>
                <a:hlinkClick r:id="rId8">
                  <a:extLst>
                    <a:ext uri="{A12FA001-AC4F-418D-AE19-62706E023703}">
                      <ahyp:hlinkClr val="tx"/>
                    </a:ext>
                  </a:extLst>
                </a:hlinkClick>
              </a:rPr>
              <a:t>Video 5</a:t>
            </a:r>
            <a:endParaRPr sz="1665">
              <a:solidFill>
                <a:srgbClr val="0000FF"/>
              </a:solidFill>
              <a:latin typeface="Mulish"/>
              <a:ea typeface="Mulish"/>
              <a:cs typeface="Mulish"/>
              <a:sym typeface="Mulish"/>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0"/>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latin typeface="Pacifico"/>
                <a:ea typeface="Pacifico"/>
                <a:cs typeface="Pacifico"/>
                <a:sym typeface="Pacifico"/>
              </a:rPr>
              <a:t>Thank You!</a:t>
            </a:r>
            <a:endParaRPr>
              <a:latin typeface="Pacifico"/>
              <a:ea typeface="Pacifico"/>
              <a:cs typeface="Pacifico"/>
              <a:sym typeface="Pacific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161175"/>
            <a:ext cx="8520600" cy="61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 sz="2800">
                <a:latin typeface="Mulish"/>
                <a:ea typeface="Mulish"/>
                <a:cs typeface="Mulish"/>
                <a:sym typeface="Mulish"/>
              </a:rPr>
              <a:t>Introduction</a:t>
            </a:r>
            <a:endParaRPr b="1" sz="2800">
              <a:latin typeface="Mulish"/>
              <a:ea typeface="Mulish"/>
              <a:cs typeface="Mulish"/>
              <a:sym typeface="Mulish"/>
            </a:endParaRPr>
          </a:p>
        </p:txBody>
      </p:sp>
      <p:sp>
        <p:nvSpPr>
          <p:cNvPr id="74" name="Google Shape;74;p15"/>
          <p:cNvSpPr txBox="1"/>
          <p:nvPr>
            <p:ph idx="1" type="body"/>
          </p:nvPr>
        </p:nvSpPr>
        <p:spPr>
          <a:xfrm>
            <a:off x="311700" y="774375"/>
            <a:ext cx="8520600" cy="15645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Font typeface="Mulish"/>
              <a:buChar char="●"/>
            </a:pPr>
            <a:r>
              <a:rPr lang="en" sz="1600">
                <a:latin typeface="Mulish"/>
                <a:ea typeface="Mulish"/>
                <a:cs typeface="Mulish"/>
                <a:sym typeface="Mulish"/>
              </a:rPr>
              <a:t>The vehicle counting procedure offers accurate data on traffic flow and traffic peak times on highways.</a:t>
            </a:r>
            <a:br>
              <a:rPr lang="en" sz="1600">
                <a:latin typeface="Mulish"/>
                <a:ea typeface="Mulish"/>
                <a:cs typeface="Mulish"/>
                <a:sym typeface="Mulish"/>
              </a:rPr>
            </a:br>
            <a:endParaRPr sz="1600">
              <a:latin typeface="Mulish"/>
              <a:ea typeface="Mulish"/>
              <a:cs typeface="Mulish"/>
              <a:sym typeface="Mulish"/>
            </a:endParaRPr>
          </a:p>
          <a:p>
            <a:pPr indent="-330200" lvl="0" marL="457200" rtl="0" algn="l">
              <a:spcBef>
                <a:spcPts val="0"/>
              </a:spcBef>
              <a:spcAft>
                <a:spcPts val="0"/>
              </a:spcAft>
              <a:buSzPts val="1600"/>
              <a:buFont typeface="Mulish"/>
              <a:buChar char="●"/>
            </a:pPr>
            <a:r>
              <a:rPr lang="en" sz="1600">
                <a:latin typeface="Mulish"/>
                <a:ea typeface="Mulish"/>
                <a:cs typeface="Mulish"/>
                <a:sym typeface="Mulish"/>
              </a:rPr>
              <a:t> Using digital image processing technologies on traffic camera videos will fast and reliable strategy for achieving these goals. </a:t>
            </a:r>
            <a:endParaRPr sz="1600">
              <a:latin typeface="Mulish"/>
              <a:ea typeface="Mulish"/>
              <a:cs typeface="Mulish"/>
              <a:sym typeface="Mulish"/>
            </a:endParaRPr>
          </a:p>
        </p:txBody>
      </p:sp>
      <p:pic>
        <p:nvPicPr>
          <p:cNvPr id="75" name="Google Shape;75;p15"/>
          <p:cNvPicPr preferRelativeResize="0"/>
          <p:nvPr/>
        </p:nvPicPr>
        <p:blipFill>
          <a:blip r:embed="rId3">
            <a:alphaModFix/>
          </a:blip>
          <a:stretch>
            <a:fillRect/>
          </a:stretch>
        </p:blipFill>
        <p:spPr>
          <a:xfrm>
            <a:off x="2647450" y="2338875"/>
            <a:ext cx="3849124" cy="2675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387350" lvl="0" marL="457200" rtl="0" algn="l">
              <a:spcBef>
                <a:spcPts val="0"/>
              </a:spcBef>
              <a:spcAft>
                <a:spcPts val="0"/>
              </a:spcAft>
              <a:buSzPts val="2500"/>
              <a:buFont typeface="Mulish"/>
              <a:buChar char="●"/>
            </a:pPr>
            <a:r>
              <a:rPr lang="en" sz="2500">
                <a:latin typeface="Mulish"/>
                <a:ea typeface="Mulish"/>
                <a:cs typeface="Mulish"/>
                <a:sym typeface="Mulish"/>
              </a:rPr>
              <a:t>Project Overview</a:t>
            </a:r>
            <a:endParaRPr sz="2500">
              <a:latin typeface="Mulish"/>
              <a:ea typeface="Mulish"/>
              <a:cs typeface="Mulish"/>
              <a:sym typeface="Mulish"/>
            </a:endParaRPr>
          </a:p>
          <a:p>
            <a:pPr indent="-387350" lvl="0" marL="457200" rtl="0" algn="l">
              <a:spcBef>
                <a:spcPts val="0"/>
              </a:spcBef>
              <a:spcAft>
                <a:spcPts val="0"/>
              </a:spcAft>
              <a:buSzPts val="2500"/>
              <a:buFont typeface="Mulish"/>
              <a:buChar char="●"/>
            </a:pPr>
            <a:r>
              <a:rPr lang="en" sz="2500">
                <a:latin typeface="Mulish"/>
                <a:ea typeface="Mulish"/>
                <a:cs typeface="Mulish"/>
                <a:sym typeface="Mulish"/>
              </a:rPr>
              <a:t>Detection Zone</a:t>
            </a:r>
            <a:endParaRPr sz="2500">
              <a:latin typeface="Mulish"/>
              <a:ea typeface="Mulish"/>
              <a:cs typeface="Mulish"/>
              <a:sym typeface="Mulish"/>
            </a:endParaRPr>
          </a:p>
          <a:p>
            <a:pPr indent="-387350" lvl="0" marL="457200" rtl="0" algn="l">
              <a:spcBef>
                <a:spcPts val="0"/>
              </a:spcBef>
              <a:spcAft>
                <a:spcPts val="0"/>
              </a:spcAft>
              <a:buSzPts val="2500"/>
              <a:buFont typeface="Mulish"/>
              <a:buChar char="●"/>
            </a:pPr>
            <a:r>
              <a:rPr lang="en" sz="2500">
                <a:latin typeface="Mulish"/>
                <a:ea typeface="Mulish"/>
                <a:cs typeface="Mulish"/>
                <a:sym typeface="Mulish"/>
              </a:rPr>
              <a:t>Image Enhancement</a:t>
            </a:r>
            <a:endParaRPr sz="2500">
              <a:latin typeface="Mulish"/>
              <a:ea typeface="Mulish"/>
              <a:cs typeface="Mulish"/>
              <a:sym typeface="Mulish"/>
            </a:endParaRPr>
          </a:p>
          <a:p>
            <a:pPr indent="-387350" lvl="0" marL="457200" rtl="0" algn="l">
              <a:spcBef>
                <a:spcPts val="0"/>
              </a:spcBef>
              <a:spcAft>
                <a:spcPts val="0"/>
              </a:spcAft>
              <a:buSzPts val="2500"/>
              <a:buFont typeface="Mulish"/>
              <a:buChar char="●"/>
            </a:pPr>
            <a:r>
              <a:rPr lang="en" sz="2500">
                <a:latin typeface="Mulish"/>
                <a:ea typeface="Mulish"/>
                <a:cs typeface="Mulish"/>
                <a:sym typeface="Mulish"/>
              </a:rPr>
              <a:t>Motion Analysis</a:t>
            </a:r>
            <a:endParaRPr sz="2500">
              <a:latin typeface="Mulish"/>
              <a:ea typeface="Mulish"/>
              <a:cs typeface="Mulish"/>
              <a:sym typeface="Mulish"/>
            </a:endParaRPr>
          </a:p>
          <a:p>
            <a:pPr indent="-387350" lvl="0" marL="457200" rtl="0" algn="l">
              <a:spcBef>
                <a:spcPts val="0"/>
              </a:spcBef>
              <a:spcAft>
                <a:spcPts val="0"/>
              </a:spcAft>
              <a:buSzPts val="2500"/>
              <a:buFont typeface="Mulish"/>
              <a:buChar char="●"/>
            </a:pPr>
            <a:r>
              <a:rPr lang="en" sz="2500">
                <a:latin typeface="Mulish"/>
                <a:ea typeface="Mulish"/>
                <a:cs typeface="Mulish"/>
                <a:sym typeface="Mulish"/>
              </a:rPr>
              <a:t>Vehicle</a:t>
            </a:r>
            <a:r>
              <a:rPr lang="en" sz="2500">
                <a:latin typeface="Mulish"/>
                <a:ea typeface="Mulish"/>
                <a:cs typeface="Mulish"/>
                <a:sym typeface="Mulish"/>
              </a:rPr>
              <a:t> Tracking</a:t>
            </a:r>
            <a:endParaRPr sz="2500">
              <a:latin typeface="Mulish"/>
              <a:ea typeface="Mulish"/>
              <a:cs typeface="Mulish"/>
              <a:sym typeface="Mulish"/>
            </a:endParaRPr>
          </a:p>
          <a:p>
            <a:pPr indent="-387350" lvl="0" marL="457200" rtl="0" algn="l">
              <a:spcBef>
                <a:spcPts val="0"/>
              </a:spcBef>
              <a:spcAft>
                <a:spcPts val="0"/>
              </a:spcAft>
              <a:buSzPts val="2500"/>
              <a:buFont typeface="Mulish"/>
              <a:buChar char="●"/>
            </a:pPr>
            <a:r>
              <a:rPr lang="en" sz="2500">
                <a:latin typeface="Mulish"/>
                <a:ea typeface="Mulish"/>
                <a:cs typeface="Mulish"/>
                <a:sym typeface="Mulish"/>
              </a:rPr>
              <a:t>Classification</a:t>
            </a:r>
            <a:r>
              <a:rPr lang="en" sz="2500">
                <a:latin typeface="Mulish"/>
                <a:ea typeface="Mulish"/>
                <a:cs typeface="Mulish"/>
                <a:sym typeface="Mulish"/>
              </a:rPr>
              <a:t> </a:t>
            </a:r>
            <a:endParaRPr sz="2500">
              <a:latin typeface="Mulish"/>
              <a:ea typeface="Mulish"/>
              <a:cs typeface="Mulish"/>
              <a:sym typeface="Mulish"/>
            </a:endParaRPr>
          </a:p>
          <a:p>
            <a:pPr indent="-387350" lvl="0" marL="457200" rtl="0" algn="l">
              <a:spcBef>
                <a:spcPts val="0"/>
              </a:spcBef>
              <a:spcAft>
                <a:spcPts val="0"/>
              </a:spcAft>
              <a:buSzPts val="2500"/>
              <a:buFont typeface="Mulish"/>
              <a:buChar char="●"/>
            </a:pPr>
            <a:r>
              <a:rPr lang="en" sz="2500">
                <a:latin typeface="Mulish"/>
                <a:ea typeface="Mulish"/>
                <a:cs typeface="Mulish"/>
                <a:sym typeface="Mulish"/>
              </a:rPr>
              <a:t>Counting</a:t>
            </a:r>
            <a:endParaRPr sz="2500">
              <a:latin typeface="Mulish"/>
              <a:ea typeface="Mulish"/>
              <a:cs typeface="Mulish"/>
              <a:sym typeface="Mulish"/>
            </a:endParaRPr>
          </a:p>
        </p:txBody>
      </p:sp>
      <p:sp>
        <p:nvSpPr>
          <p:cNvPr id="81" name="Google Shape;81;p16"/>
          <p:cNvSpPr txBox="1"/>
          <p:nvPr>
            <p:ph type="title"/>
          </p:nvPr>
        </p:nvSpPr>
        <p:spPr>
          <a:xfrm>
            <a:off x="258200" y="1119900"/>
            <a:ext cx="4045200" cy="3299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b="1" lang="en">
                <a:latin typeface="Mulish"/>
                <a:ea typeface="Mulish"/>
                <a:cs typeface="Mulish"/>
                <a:sym typeface="Mulish"/>
              </a:rPr>
              <a:t>Agenda</a:t>
            </a:r>
            <a:br>
              <a:rPr b="1" lang="en">
                <a:latin typeface="Mulish"/>
                <a:ea typeface="Mulish"/>
                <a:cs typeface="Mulish"/>
                <a:sym typeface="Mulish"/>
              </a:rPr>
            </a:br>
            <a:endParaRPr b="1">
              <a:latin typeface="Mulish"/>
              <a:ea typeface="Mulish"/>
              <a:cs typeface="Mulish"/>
              <a:sym typeface="Mulish"/>
            </a:endParaRPr>
          </a:p>
          <a:p>
            <a:pPr indent="0" lvl="0" marL="0" rtl="0" algn="ctr">
              <a:spcBef>
                <a:spcPts val="0"/>
              </a:spcBef>
              <a:spcAft>
                <a:spcPts val="0"/>
              </a:spcAft>
              <a:buNone/>
            </a:pPr>
            <a:r>
              <a:rPr b="1" lang="en" sz="2755">
                <a:latin typeface="Mulish"/>
                <a:ea typeface="Mulish"/>
                <a:cs typeface="Mulish"/>
                <a:sym typeface="Mulish"/>
              </a:rPr>
              <a:t>Compare and understand the original method with our improved method for vehicle detection and tracking.</a:t>
            </a:r>
            <a:endParaRPr b="1" sz="2755">
              <a:latin typeface="Mulish"/>
              <a:ea typeface="Mulish"/>
              <a:cs typeface="Mulish"/>
              <a:sym typeface="Mulish"/>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id="86" name="Google Shape;86;p17"/>
          <p:cNvPicPr preferRelativeResize="0"/>
          <p:nvPr/>
        </p:nvPicPr>
        <p:blipFill>
          <a:blip r:embed="rId3">
            <a:alphaModFix/>
          </a:blip>
          <a:stretch>
            <a:fillRect/>
          </a:stretch>
        </p:blipFill>
        <p:spPr>
          <a:xfrm>
            <a:off x="1714500" y="0"/>
            <a:ext cx="7429501" cy="5143499"/>
          </a:xfrm>
          <a:prstGeom prst="rect">
            <a:avLst/>
          </a:prstGeom>
          <a:noFill/>
          <a:ln>
            <a:noFill/>
          </a:ln>
        </p:spPr>
      </p:pic>
      <p:sp>
        <p:nvSpPr>
          <p:cNvPr id="87" name="Google Shape;87;p17"/>
          <p:cNvSpPr txBox="1"/>
          <p:nvPr>
            <p:ph type="title"/>
          </p:nvPr>
        </p:nvSpPr>
        <p:spPr>
          <a:xfrm>
            <a:off x="72975" y="1444550"/>
            <a:ext cx="1641600" cy="194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2600">
                <a:latin typeface="Mulish"/>
                <a:ea typeface="Mulish"/>
                <a:cs typeface="Mulish"/>
                <a:sym typeface="Mulish"/>
              </a:rPr>
              <a:t>Flow chart of proposed method</a:t>
            </a:r>
            <a:endParaRPr sz="2600">
              <a:latin typeface="Mulish"/>
              <a:ea typeface="Mulish"/>
              <a:cs typeface="Mulish"/>
              <a:sym typeface="Mulish"/>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320850"/>
            <a:ext cx="85206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600">
                <a:latin typeface="Mulish"/>
                <a:ea typeface="Mulish"/>
                <a:cs typeface="Mulish"/>
                <a:sym typeface="Mulish"/>
              </a:rPr>
              <a:t>Assumptions</a:t>
            </a:r>
            <a:endParaRPr b="1" sz="2600">
              <a:latin typeface="Mulish"/>
              <a:ea typeface="Mulish"/>
              <a:cs typeface="Mulish"/>
              <a:sym typeface="Mulish"/>
            </a:endParaRPr>
          </a:p>
        </p:txBody>
      </p:sp>
      <p:sp>
        <p:nvSpPr>
          <p:cNvPr id="93" name="Google Shape;93;p18"/>
          <p:cNvSpPr txBox="1"/>
          <p:nvPr>
            <p:ph idx="1" type="body"/>
          </p:nvPr>
        </p:nvSpPr>
        <p:spPr>
          <a:xfrm>
            <a:off x="311700" y="1216050"/>
            <a:ext cx="8520600" cy="3032700"/>
          </a:xfrm>
          <a:prstGeom prst="rect">
            <a:avLst/>
          </a:prstGeom>
        </p:spPr>
        <p:txBody>
          <a:bodyPr anchorCtr="0" anchor="t" bIns="91425" lIns="91425" spcFirstLastPara="1" rIns="91425" wrap="square" tIns="91425">
            <a:normAutofit fontScale="92500"/>
          </a:bodyPr>
          <a:lstStyle/>
          <a:p>
            <a:pPr indent="-338772" lvl="0" marL="457200" rtl="0" algn="l">
              <a:lnSpc>
                <a:spcPct val="200000"/>
              </a:lnSpc>
              <a:spcBef>
                <a:spcPts val="0"/>
              </a:spcBef>
              <a:spcAft>
                <a:spcPts val="0"/>
              </a:spcAft>
              <a:buSzPct val="100000"/>
              <a:buFont typeface="Mulish"/>
              <a:buChar char="●"/>
            </a:pPr>
            <a:r>
              <a:rPr b="1" lang="en" sz="1875">
                <a:latin typeface="Mulish"/>
                <a:ea typeface="Mulish"/>
                <a:cs typeface="Mulish"/>
                <a:sym typeface="Mulish"/>
              </a:rPr>
              <a:t>With Paper Replication:</a:t>
            </a:r>
            <a:endParaRPr b="1" sz="1875">
              <a:latin typeface="Mulish"/>
              <a:ea typeface="Mulish"/>
              <a:cs typeface="Mulish"/>
              <a:sym typeface="Mulish"/>
            </a:endParaRPr>
          </a:p>
          <a:p>
            <a:pPr indent="-325512" lvl="1" marL="914400" rtl="0" algn="l">
              <a:lnSpc>
                <a:spcPct val="200000"/>
              </a:lnSpc>
              <a:spcBef>
                <a:spcPts val="0"/>
              </a:spcBef>
              <a:spcAft>
                <a:spcPts val="0"/>
              </a:spcAft>
              <a:buSzPct val="100000"/>
              <a:buFont typeface="Mulish"/>
              <a:buChar char="○"/>
            </a:pPr>
            <a:r>
              <a:rPr lang="en" sz="1649">
                <a:latin typeface="Mulish"/>
                <a:ea typeface="Mulish"/>
                <a:cs typeface="Mulish"/>
                <a:sym typeface="Mulish"/>
              </a:rPr>
              <a:t>No sudden changes of directions are expected. </a:t>
            </a:r>
            <a:endParaRPr sz="1649">
              <a:latin typeface="Mulish"/>
              <a:ea typeface="Mulish"/>
              <a:cs typeface="Mulish"/>
              <a:sym typeface="Mulish"/>
            </a:endParaRPr>
          </a:p>
          <a:p>
            <a:pPr indent="-325512" lvl="1" marL="914400" rtl="0" algn="l">
              <a:lnSpc>
                <a:spcPct val="200000"/>
              </a:lnSpc>
              <a:spcBef>
                <a:spcPts val="0"/>
              </a:spcBef>
              <a:spcAft>
                <a:spcPts val="0"/>
              </a:spcAft>
              <a:buSzPct val="100000"/>
              <a:buFont typeface="Mulish"/>
              <a:buChar char="○"/>
            </a:pPr>
            <a:r>
              <a:rPr lang="en" sz="1649">
                <a:latin typeface="Mulish"/>
                <a:ea typeface="Mulish"/>
                <a:cs typeface="Mulish"/>
                <a:sym typeface="Mulish"/>
              </a:rPr>
              <a:t>No car accidents and crashes are expected.</a:t>
            </a:r>
            <a:endParaRPr sz="1649">
              <a:latin typeface="Mulish"/>
              <a:ea typeface="Mulish"/>
              <a:cs typeface="Mulish"/>
              <a:sym typeface="Mulish"/>
            </a:endParaRPr>
          </a:p>
          <a:p>
            <a:pPr indent="-338772" lvl="0" marL="457200" rtl="0" algn="l">
              <a:lnSpc>
                <a:spcPct val="200000"/>
              </a:lnSpc>
              <a:spcBef>
                <a:spcPts val="0"/>
              </a:spcBef>
              <a:spcAft>
                <a:spcPts val="0"/>
              </a:spcAft>
              <a:buSzPct val="100000"/>
              <a:buFont typeface="Mulish"/>
              <a:buChar char="●"/>
            </a:pPr>
            <a:r>
              <a:rPr b="1" lang="en" sz="1875">
                <a:latin typeface="Mulish"/>
                <a:ea typeface="Mulish"/>
                <a:cs typeface="Mulish"/>
                <a:sym typeface="Mulish"/>
              </a:rPr>
              <a:t>For Both Methods:</a:t>
            </a:r>
            <a:endParaRPr b="1" sz="1875">
              <a:latin typeface="Mulish"/>
              <a:ea typeface="Mulish"/>
              <a:cs typeface="Mulish"/>
              <a:sym typeface="Mulish"/>
            </a:endParaRPr>
          </a:p>
          <a:p>
            <a:pPr indent="-335754" lvl="1" marL="914400" rtl="0" algn="l">
              <a:lnSpc>
                <a:spcPct val="200000"/>
              </a:lnSpc>
              <a:spcBef>
                <a:spcPts val="0"/>
              </a:spcBef>
              <a:spcAft>
                <a:spcPts val="0"/>
              </a:spcAft>
              <a:buSzPct val="100000"/>
              <a:buFont typeface="Mulish"/>
              <a:buChar char="○"/>
            </a:pPr>
            <a:r>
              <a:rPr lang="en" sz="1824">
                <a:latin typeface="Mulish"/>
                <a:ea typeface="Mulish"/>
                <a:cs typeface="Mulish"/>
                <a:sym typeface="Mulish"/>
              </a:rPr>
              <a:t>There is both physical and legal limitations for vehicles.</a:t>
            </a:r>
            <a:endParaRPr sz="1824">
              <a:latin typeface="Mulish"/>
              <a:ea typeface="Mulish"/>
              <a:cs typeface="Mulish"/>
              <a:sym typeface="Mulish"/>
            </a:endParaRPr>
          </a:p>
          <a:p>
            <a:pPr indent="-335754" lvl="1" marL="914400" rtl="0" algn="l">
              <a:lnSpc>
                <a:spcPct val="100000"/>
              </a:lnSpc>
              <a:spcBef>
                <a:spcPts val="0"/>
              </a:spcBef>
              <a:spcAft>
                <a:spcPts val="0"/>
              </a:spcAft>
              <a:buSzPct val="100000"/>
              <a:buFont typeface="Mulish"/>
              <a:buChar char="○"/>
            </a:pPr>
            <a:r>
              <a:rPr lang="en" sz="1824">
                <a:latin typeface="Mulish"/>
                <a:ea typeface="Mulish"/>
                <a:cs typeface="Mulish"/>
                <a:sym typeface="Mulish"/>
              </a:rPr>
              <a:t>Motion scenes are captured with a view from above the roadway surface.</a:t>
            </a:r>
            <a:endParaRPr sz="1824">
              <a:latin typeface="Mulish"/>
              <a:ea typeface="Mulish"/>
              <a:cs typeface="Mulish"/>
              <a:sym typeface="Mulish"/>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337650"/>
            <a:ext cx="8520600" cy="61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990"/>
              <a:buFont typeface="Arial"/>
              <a:buNone/>
            </a:pPr>
            <a:r>
              <a:rPr b="1" lang="en" sz="2600">
                <a:latin typeface="Mulish"/>
                <a:ea typeface="Mulish"/>
                <a:cs typeface="Mulish"/>
                <a:sym typeface="Mulish"/>
              </a:rPr>
              <a:t>Detection Zone</a:t>
            </a:r>
            <a:endParaRPr b="1" sz="2600">
              <a:latin typeface="Mulish"/>
              <a:ea typeface="Mulish"/>
              <a:cs typeface="Mulish"/>
              <a:sym typeface="Mulish"/>
            </a:endParaRPr>
          </a:p>
          <a:p>
            <a:pPr indent="0" lvl="0" marL="0" rtl="0" algn="l">
              <a:spcBef>
                <a:spcPts val="1200"/>
              </a:spcBef>
              <a:spcAft>
                <a:spcPts val="0"/>
              </a:spcAft>
              <a:buSzPts val="990"/>
              <a:buNone/>
            </a:pPr>
            <a:r>
              <a:t/>
            </a:r>
            <a:endParaRPr b="1" sz="2600">
              <a:latin typeface="Mulish"/>
              <a:ea typeface="Mulish"/>
              <a:cs typeface="Mulish"/>
              <a:sym typeface="Mulish"/>
            </a:endParaRPr>
          </a:p>
        </p:txBody>
      </p:sp>
      <p:sp>
        <p:nvSpPr>
          <p:cNvPr id="99" name="Google Shape;99;p19"/>
          <p:cNvSpPr txBox="1"/>
          <p:nvPr>
            <p:ph idx="1" type="body"/>
          </p:nvPr>
        </p:nvSpPr>
        <p:spPr>
          <a:xfrm>
            <a:off x="651650" y="1655400"/>
            <a:ext cx="3999900" cy="28230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Font typeface="Mulish"/>
              <a:buChar char="●"/>
            </a:pPr>
            <a:r>
              <a:rPr lang="en" sz="1500">
                <a:latin typeface="Mulish"/>
                <a:ea typeface="Mulish"/>
                <a:cs typeface="Mulish"/>
                <a:sym typeface="Mulish"/>
              </a:rPr>
              <a:t>This zone is in the middle of the screen and covers 1/3 of its height and 3/5 of its width</a:t>
            </a:r>
            <a:br>
              <a:rPr lang="en" sz="1500">
                <a:latin typeface="Mulish"/>
                <a:ea typeface="Mulish"/>
                <a:cs typeface="Mulish"/>
                <a:sym typeface="Mulish"/>
              </a:rPr>
            </a:br>
            <a:endParaRPr sz="1500">
              <a:latin typeface="Mulish"/>
              <a:ea typeface="Mulish"/>
              <a:cs typeface="Mulish"/>
              <a:sym typeface="Mulish"/>
            </a:endParaRPr>
          </a:p>
          <a:p>
            <a:pPr indent="-323850" lvl="0" marL="457200" rtl="0" algn="l">
              <a:lnSpc>
                <a:spcPct val="115000"/>
              </a:lnSpc>
              <a:spcBef>
                <a:spcPts val="0"/>
              </a:spcBef>
              <a:spcAft>
                <a:spcPts val="0"/>
              </a:spcAft>
              <a:buSzPts val="1500"/>
              <a:buFont typeface="Mulish"/>
              <a:buChar char="●"/>
            </a:pPr>
            <a:r>
              <a:rPr lang="en" sz="1500">
                <a:latin typeface="Mulish"/>
                <a:ea typeface="Mulish"/>
                <a:cs typeface="Mulish"/>
                <a:sym typeface="Mulish"/>
              </a:rPr>
              <a:t>This is useful as only a specific  part of the frame has vehicles and this detection zone method greatly reduces the overhead of processing</a:t>
            </a:r>
            <a:endParaRPr sz="1500">
              <a:latin typeface="Mulish"/>
              <a:ea typeface="Mulish"/>
              <a:cs typeface="Mulish"/>
              <a:sym typeface="Mulish"/>
            </a:endParaRPr>
          </a:p>
          <a:p>
            <a:pPr indent="0" lvl="0" marL="457200" rtl="0" algn="l">
              <a:lnSpc>
                <a:spcPct val="95000"/>
              </a:lnSpc>
              <a:spcBef>
                <a:spcPts val="1200"/>
              </a:spcBef>
              <a:spcAft>
                <a:spcPts val="0"/>
              </a:spcAft>
              <a:buSzPts val="424"/>
              <a:buNone/>
            </a:pPr>
            <a:r>
              <a:t/>
            </a:r>
            <a:endParaRPr>
              <a:latin typeface="Mulish"/>
              <a:ea typeface="Mulish"/>
              <a:cs typeface="Mulish"/>
              <a:sym typeface="Mulish"/>
            </a:endParaRPr>
          </a:p>
          <a:p>
            <a:pPr indent="0" lvl="0" marL="457200" rtl="0" algn="l">
              <a:lnSpc>
                <a:spcPct val="95000"/>
              </a:lnSpc>
              <a:spcBef>
                <a:spcPts val="1200"/>
              </a:spcBef>
              <a:spcAft>
                <a:spcPts val="0"/>
              </a:spcAft>
              <a:buSzPts val="770"/>
              <a:buNone/>
            </a:pPr>
            <a:r>
              <a:t/>
            </a:r>
            <a:endParaRPr>
              <a:latin typeface="Mulish"/>
              <a:ea typeface="Mulish"/>
              <a:cs typeface="Mulish"/>
              <a:sym typeface="Mulish"/>
            </a:endParaRPr>
          </a:p>
          <a:p>
            <a:pPr indent="0" lvl="0" marL="457200" rtl="0" algn="l">
              <a:lnSpc>
                <a:spcPct val="130000"/>
              </a:lnSpc>
              <a:spcBef>
                <a:spcPts val="1200"/>
              </a:spcBef>
              <a:spcAft>
                <a:spcPts val="1200"/>
              </a:spcAft>
              <a:buSzPts val="424"/>
              <a:buNone/>
            </a:pPr>
            <a:r>
              <a:t/>
            </a:r>
            <a:endParaRPr>
              <a:latin typeface="Mulish"/>
              <a:ea typeface="Mulish"/>
              <a:cs typeface="Mulish"/>
              <a:sym typeface="Mulish"/>
            </a:endParaRPr>
          </a:p>
        </p:txBody>
      </p:sp>
      <p:sp>
        <p:nvSpPr>
          <p:cNvPr id="100" name="Google Shape;100;p19"/>
          <p:cNvSpPr txBox="1"/>
          <p:nvPr>
            <p:ph idx="4294967295" type="body"/>
          </p:nvPr>
        </p:nvSpPr>
        <p:spPr>
          <a:xfrm>
            <a:off x="4832400" y="1716950"/>
            <a:ext cx="3999900" cy="2823000"/>
          </a:xfrm>
          <a:prstGeom prst="rect">
            <a:avLst/>
          </a:prstGeom>
        </p:spPr>
        <p:txBody>
          <a:bodyPr anchorCtr="0" anchor="t" bIns="91425" lIns="91425" spcFirstLastPara="1" rIns="91425" wrap="square" tIns="91425">
            <a:normAutofit/>
          </a:bodyPr>
          <a:lstStyle/>
          <a:p>
            <a:pPr indent="-323850" lvl="0" marL="457200" rtl="0" algn="l">
              <a:lnSpc>
                <a:spcPct val="115000"/>
              </a:lnSpc>
              <a:spcBef>
                <a:spcPts val="0"/>
              </a:spcBef>
              <a:spcAft>
                <a:spcPts val="0"/>
              </a:spcAft>
              <a:buSzPts val="1500"/>
              <a:buFont typeface="Mulish"/>
              <a:buChar char="●"/>
            </a:pPr>
            <a:r>
              <a:rPr lang="en" sz="1500">
                <a:latin typeface="Mulish"/>
                <a:ea typeface="Mulish"/>
                <a:cs typeface="Mulish"/>
                <a:sym typeface="Mulish"/>
              </a:rPr>
              <a:t>The detection zone is made dynamic which can be defined by the user by drawing boxes in  configuration mode as opposed to a static region as proposed in the paper  </a:t>
            </a:r>
            <a:endParaRPr sz="1500"/>
          </a:p>
        </p:txBody>
      </p:sp>
      <p:sp>
        <p:nvSpPr>
          <p:cNvPr id="101" name="Google Shape;101;p19"/>
          <p:cNvSpPr txBox="1"/>
          <p:nvPr/>
        </p:nvSpPr>
        <p:spPr>
          <a:xfrm>
            <a:off x="1443800" y="1087575"/>
            <a:ext cx="19671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Proposed In Paper </a:t>
            </a:r>
            <a:endParaRPr b="1" sz="1600">
              <a:latin typeface="Mulish"/>
              <a:ea typeface="Mulish"/>
              <a:cs typeface="Mulish"/>
              <a:sym typeface="Mulish"/>
            </a:endParaRPr>
          </a:p>
        </p:txBody>
      </p:sp>
      <p:sp>
        <p:nvSpPr>
          <p:cNvPr id="102" name="Google Shape;102;p19"/>
          <p:cNvSpPr txBox="1"/>
          <p:nvPr/>
        </p:nvSpPr>
        <p:spPr>
          <a:xfrm>
            <a:off x="5796200" y="1087575"/>
            <a:ext cx="19671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Modification</a:t>
            </a:r>
            <a:endParaRPr b="1" sz="1600">
              <a:latin typeface="Mulish"/>
              <a:ea typeface="Mulish"/>
              <a:cs typeface="Mulish"/>
              <a:sym typeface="Mulish"/>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0"/>
          <p:cNvPicPr preferRelativeResize="0"/>
          <p:nvPr/>
        </p:nvPicPr>
        <p:blipFill>
          <a:blip r:embed="rId3">
            <a:alphaModFix/>
          </a:blip>
          <a:stretch>
            <a:fillRect/>
          </a:stretch>
        </p:blipFill>
        <p:spPr>
          <a:xfrm>
            <a:off x="4653650" y="1243025"/>
            <a:ext cx="4037224" cy="2657475"/>
          </a:xfrm>
          <a:prstGeom prst="rect">
            <a:avLst/>
          </a:prstGeom>
          <a:noFill/>
          <a:ln>
            <a:noFill/>
          </a:ln>
        </p:spPr>
      </p:pic>
      <p:pic>
        <p:nvPicPr>
          <p:cNvPr id="108" name="Google Shape;108;p20"/>
          <p:cNvPicPr preferRelativeResize="0"/>
          <p:nvPr/>
        </p:nvPicPr>
        <p:blipFill>
          <a:blip r:embed="rId4">
            <a:alphaModFix/>
          </a:blip>
          <a:stretch>
            <a:fillRect/>
          </a:stretch>
        </p:blipFill>
        <p:spPr>
          <a:xfrm>
            <a:off x="281675" y="1243025"/>
            <a:ext cx="3592775" cy="2657475"/>
          </a:xfrm>
          <a:prstGeom prst="rect">
            <a:avLst/>
          </a:prstGeom>
          <a:noFill/>
          <a:ln>
            <a:noFill/>
          </a:ln>
        </p:spPr>
      </p:pic>
      <p:sp>
        <p:nvSpPr>
          <p:cNvPr id="109" name="Google Shape;109;p20"/>
          <p:cNvSpPr txBox="1"/>
          <p:nvPr/>
        </p:nvSpPr>
        <p:spPr>
          <a:xfrm>
            <a:off x="1272350" y="340550"/>
            <a:ext cx="19671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Proposed In Paper </a:t>
            </a:r>
            <a:endParaRPr b="1" sz="1600">
              <a:latin typeface="Mulish"/>
              <a:ea typeface="Mulish"/>
              <a:cs typeface="Mulish"/>
              <a:sym typeface="Mulish"/>
            </a:endParaRPr>
          </a:p>
        </p:txBody>
      </p:sp>
      <p:sp>
        <p:nvSpPr>
          <p:cNvPr id="110" name="Google Shape;110;p20"/>
          <p:cNvSpPr txBox="1"/>
          <p:nvPr/>
        </p:nvSpPr>
        <p:spPr>
          <a:xfrm>
            <a:off x="5624750" y="340550"/>
            <a:ext cx="19671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Modification</a:t>
            </a:r>
            <a:endParaRPr b="1" sz="1600">
              <a:latin typeface="Mulish"/>
              <a:ea typeface="Mulish"/>
              <a:cs typeface="Mulish"/>
              <a:sym typeface="Mulish"/>
            </a:endParaRPr>
          </a:p>
        </p:txBody>
      </p:sp>
      <p:sp>
        <p:nvSpPr>
          <p:cNvPr id="111" name="Google Shape;111;p20"/>
          <p:cNvSpPr txBox="1"/>
          <p:nvPr/>
        </p:nvSpPr>
        <p:spPr>
          <a:xfrm>
            <a:off x="942975" y="4029075"/>
            <a:ext cx="2436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300">
                <a:solidFill>
                  <a:srgbClr val="666666"/>
                </a:solidFill>
                <a:latin typeface="Mulish"/>
                <a:ea typeface="Mulish"/>
                <a:cs typeface="Mulish"/>
                <a:sym typeface="Mulish"/>
              </a:rPr>
              <a:t>Static Detection Zone </a:t>
            </a:r>
            <a:endParaRPr b="1" i="1" sz="1300">
              <a:solidFill>
                <a:srgbClr val="666666"/>
              </a:solidFill>
              <a:latin typeface="Mulish"/>
              <a:ea typeface="Mulish"/>
              <a:cs typeface="Mulish"/>
              <a:sym typeface="Mulish"/>
            </a:endParaRPr>
          </a:p>
        </p:txBody>
      </p:sp>
      <p:sp>
        <p:nvSpPr>
          <p:cNvPr id="112" name="Google Shape;112;p20"/>
          <p:cNvSpPr txBox="1"/>
          <p:nvPr/>
        </p:nvSpPr>
        <p:spPr>
          <a:xfrm>
            <a:off x="5453800" y="4029075"/>
            <a:ext cx="2436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sz="1300">
                <a:solidFill>
                  <a:srgbClr val="666666"/>
                </a:solidFill>
                <a:latin typeface="Mulish"/>
                <a:ea typeface="Mulish"/>
                <a:cs typeface="Mulish"/>
                <a:sym typeface="Mulish"/>
              </a:rPr>
              <a:t>Dynamic</a:t>
            </a:r>
            <a:r>
              <a:rPr b="1" i="1" lang="en" sz="1300">
                <a:solidFill>
                  <a:srgbClr val="666666"/>
                </a:solidFill>
                <a:latin typeface="Mulish"/>
                <a:ea typeface="Mulish"/>
                <a:cs typeface="Mulish"/>
                <a:sym typeface="Mulish"/>
              </a:rPr>
              <a:t> Detection Zone </a:t>
            </a:r>
            <a:endParaRPr b="1" i="1" sz="1300">
              <a:solidFill>
                <a:srgbClr val="666666"/>
              </a:solidFill>
              <a:latin typeface="Mulish"/>
              <a:ea typeface="Mulish"/>
              <a:cs typeface="Mulish"/>
              <a:sym typeface="Mulish"/>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400475"/>
            <a:ext cx="8520600" cy="61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SzPts val="990"/>
              <a:buNone/>
            </a:pPr>
            <a:r>
              <a:rPr b="1" lang="en" sz="2600">
                <a:latin typeface="Mulish"/>
                <a:ea typeface="Mulish"/>
                <a:cs typeface="Mulish"/>
                <a:sym typeface="Mulish"/>
              </a:rPr>
              <a:t>Image Preprocessing</a:t>
            </a:r>
            <a:endParaRPr b="1" sz="2600">
              <a:latin typeface="Mulish"/>
              <a:ea typeface="Mulish"/>
              <a:cs typeface="Mulish"/>
              <a:sym typeface="Mulish"/>
            </a:endParaRPr>
          </a:p>
        </p:txBody>
      </p:sp>
      <p:sp>
        <p:nvSpPr>
          <p:cNvPr id="118" name="Google Shape;118;p21"/>
          <p:cNvSpPr txBox="1"/>
          <p:nvPr>
            <p:ph idx="1" type="body"/>
          </p:nvPr>
        </p:nvSpPr>
        <p:spPr>
          <a:xfrm>
            <a:off x="427400" y="1779775"/>
            <a:ext cx="4404900" cy="35259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Font typeface="Mulish"/>
              <a:buChar char="●"/>
            </a:pPr>
            <a:r>
              <a:rPr lang="en" sz="1500">
                <a:latin typeface="Mulish"/>
                <a:ea typeface="Mulish"/>
                <a:cs typeface="Mulish"/>
                <a:sym typeface="Mulish"/>
              </a:rPr>
              <a:t>Converting the frames from RGB to Gray as color information is not needed.</a:t>
            </a:r>
            <a:br>
              <a:rPr lang="en" sz="1500">
                <a:latin typeface="Mulish"/>
                <a:ea typeface="Mulish"/>
                <a:cs typeface="Mulish"/>
                <a:sym typeface="Mulish"/>
              </a:rPr>
            </a:br>
            <a:endParaRPr sz="1500">
              <a:latin typeface="Mulish"/>
              <a:ea typeface="Mulish"/>
              <a:cs typeface="Mulish"/>
              <a:sym typeface="Mulish"/>
            </a:endParaRPr>
          </a:p>
          <a:p>
            <a:pPr indent="-298450" lvl="0" marL="457200" rtl="0" algn="l">
              <a:spcBef>
                <a:spcPts val="0"/>
              </a:spcBef>
              <a:spcAft>
                <a:spcPts val="0"/>
              </a:spcAft>
              <a:buSzPts val="1100"/>
              <a:buFont typeface="Mulish"/>
              <a:buChar char="●"/>
            </a:pPr>
            <a:r>
              <a:rPr lang="en" sz="1500">
                <a:latin typeface="Mulish"/>
                <a:ea typeface="Mulish"/>
                <a:cs typeface="Mulish"/>
                <a:sym typeface="Mulish"/>
              </a:rPr>
              <a:t>Applied Gamma transform with factor 1.2 to make edges more prominent.</a:t>
            </a:r>
            <a:br>
              <a:rPr lang="en" sz="1500">
                <a:latin typeface="Mulish"/>
                <a:ea typeface="Mulish"/>
                <a:cs typeface="Mulish"/>
                <a:sym typeface="Mulish"/>
              </a:rPr>
            </a:br>
            <a:endParaRPr sz="1500">
              <a:latin typeface="Mulish"/>
              <a:ea typeface="Mulish"/>
              <a:cs typeface="Mulish"/>
              <a:sym typeface="Mulish"/>
            </a:endParaRPr>
          </a:p>
          <a:p>
            <a:pPr indent="-298450" lvl="0" marL="457200" rtl="0" algn="l">
              <a:spcBef>
                <a:spcPts val="0"/>
              </a:spcBef>
              <a:spcAft>
                <a:spcPts val="0"/>
              </a:spcAft>
              <a:buSzPts val="1100"/>
              <a:buFont typeface="Mulish"/>
              <a:buChar char="●"/>
            </a:pPr>
            <a:r>
              <a:rPr lang="en" sz="1500">
                <a:latin typeface="Mulish"/>
                <a:ea typeface="Mulish"/>
                <a:cs typeface="Mulish"/>
                <a:sym typeface="Mulish"/>
              </a:rPr>
              <a:t>Thresholding on sobel filtered images to obtain binary edge image.</a:t>
            </a:r>
            <a:endParaRPr sz="1500">
              <a:latin typeface="Mulish"/>
              <a:ea typeface="Mulish"/>
              <a:cs typeface="Mulish"/>
              <a:sym typeface="Mulish"/>
            </a:endParaRPr>
          </a:p>
        </p:txBody>
      </p:sp>
      <p:sp>
        <p:nvSpPr>
          <p:cNvPr id="119" name="Google Shape;119;p21"/>
          <p:cNvSpPr txBox="1"/>
          <p:nvPr>
            <p:ph idx="4294967295" type="body"/>
          </p:nvPr>
        </p:nvSpPr>
        <p:spPr>
          <a:xfrm>
            <a:off x="4832400" y="1779775"/>
            <a:ext cx="3999900" cy="2823000"/>
          </a:xfrm>
          <a:prstGeom prst="rect">
            <a:avLst/>
          </a:prstGeom>
        </p:spPr>
        <p:txBody>
          <a:bodyPr anchorCtr="0" anchor="t" bIns="91425" lIns="91425" spcFirstLastPara="1" rIns="91425" wrap="square" tIns="91425">
            <a:normAutofit/>
          </a:bodyPr>
          <a:lstStyle/>
          <a:p>
            <a:pPr indent="-323850" lvl="0" marL="457200" rtl="0" algn="l">
              <a:lnSpc>
                <a:spcPct val="150000"/>
              </a:lnSpc>
              <a:spcBef>
                <a:spcPts val="0"/>
              </a:spcBef>
              <a:spcAft>
                <a:spcPts val="0"/>
              </a:spcAft>
              <a:buSzPts val="1500"/>
              <a:buFont typeface="Mulish"/>
              <a:buChar char="●"/>
            </a:pPr>
            <a:r>
              <a:rPr lang="en" sz="1500">
                <a:latin typeface="Mulish"/>
                <a:ea typeface="Mulish"/>
                <a:cs typeface="Mulish"/>
                <a:sym typeface="Mulish"/>
              </a:rPr>
              <a:t>Applying Gaussian smoothing on Gray Frames to suppress noises.</a:t>
            </a:r>
            <a:endParaRPr sz="1500">
              <a:latin typeface="Mulish"/>
              <a:ea typeface="Mulish"/>
              <a:cs typeface="Mulish"/>
              <a:sym typeface="Mulish"/>
            </a:endParaRPr>
          </a:p>
        </p:txBody>
      </p:sp>
      <p:sp>
        <p:nvSpPr>
          <p:cNvPr id="120" name="Google Shape;120;p21"/>
          <p:cNvSpPr txBox="1"/>
          <p:nvPr/>
        </p:nvSpPr>
        <p:spPr>
          <a:xfrm>
            <a:off x="1443800" y="1150400"/>
            <a:ext cx="19671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Proposed In Paper </a:t>
            </a:r>
            <a:endParaRPr b="1" sz="1600">
              <a:latin typeface="Mulish"/>
              <a:ea typeface="Mulish"/>
              <a:cs typeface="Mulish"/>
              <a:sym typeface="Mulish"/>
            </a:endParaRPr>
          </a:p>
        </p:txBody>
      </p:sp>
      <p:sp>
        <p:nvSpPr>
          <p:cNvPr id="121" name="Google Shape;121;p21"/>
          <p:cNvSpPr txBox="1"/>
          <p:nvPr/>
        </p:nvSpPr>
        <p:spPr>
          <a:xfrm>
            <a:off x="5796200" y="1150400"/>
            <a:ext cx="19671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latin typeface="Mulish"/>
                <a:ea typeface="Mulish"/>
                <a:cs typeface="Mulish"/>
                <a:sym typeface="Mulish"/>
              </a:rPr>
              <a:t>Modification</a:t>
            </a:r>
            <a:endParaRPr b="1" sz="1600">
              <a:latin typeface="Mulish"/>
              <a:ea typeface="Mulish"/>
              <a:cs typeface="Mulish"/>
              <a:sym typeface="Mulish"/>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